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74" r:id="rId6"/>
    <p:sldId id="272" r:id="rId7"/>
    <p:sldId id="260" r:id="rId8"/>
    <p:sldId id="261" r:id="rId9"/>
    <p:sldId id="262" r:id="rId10"/>
    <p:sldId id="263" r:id="rId11"/>
    <p:sldId id="264" r:id="rId12"/>
    <p:sldId id="265" r:id="rId13"/>
    <p:sldId id="285" r:id="rId14"/>
    <p:sldId id="273" r:id="rId15"/>
    <p:sldId id="271" r:id="rId16"/>
    <p:sldId id="266" r:id="rId17"/>
    <p:sldId id="275" r:id="rId18"/>
    <p:sldId id="276" r:id="rId19"/>
    <p:sldId id="267" r:id="rId20"/>
    <p:sldId id="268" r:id="rId21"/>
    <p:sldId id="278" r:id="rId22"/>
    <p:sldId id="281" r:id="rId23"/>
    <p:sldId id="280" r:id="rId24"/>
    <p:sldId id="282" r:id="rId25"/>
    <p:sldId id="283" r:id="rId26"/>
    <p:sldId id="288" r:id="rId27"/>
    <p:sldId id="289" r:id="rId28"/>
    <p:sldId id="287" r:id="rId29"/>
    <p:sldId id="290" r:id="rId30"/>
  </p:sldIdLst>
  <p:sldSz cx="9144000" cy="5143500" type="screen16x9"/>
  <p:notesSz cx="7010400" cy="9296400"/>
  <p:embeddedFontLst>
    <p:embeddedFont>
      <p:font typeface="Architects Daughter" panose="020B0604020202020204" charset="0"/>
      <p:regular r:id="rId32"/>
    </p:embeddedFont>
    <p:embeddedFont>
      <p:font typeface="Cabin" panose="020B0604020202020204" charset="0"/>
      <p:regular r:id="rId33"/>
      <p:bold r:id="rId34"/>
      <p:italic r:id="rId35"/>
      <p:boldItalic r:id="rId36"/>
    </p:embeddedFont>
    <p:embeddedFont>
      <p:font typeface="Cabin Sketch" panose="020B0604020202020204" charset="0"/>
      <p:regular r:id="rId37"/>
      <p:bold r:id="rId38"/>
    </p:embeddedFont>
    <p:embeddedFont>
      <p:font typeface="Calibri" panose="020F0502020204030204" pitchFamily="34" charset="0"/>
      <p:regular r:id="rId39"/>
      <p:bold r:id="rId40"/>
      <p:italic r:id="rId41"/>
      <p:boldItalic r:id="rId42"/>
    </p:embeddedFont>
    <p:embeddedFont>
      <p:font typeface="Coming Soon" panose="020B0604020202020204" charset="0"/>
      <p:regular r:id="rId43"/>
    </p:embeddedFont>
    <p:embeddedFont>
      <p:font typeface="Gill Sans MT" panose="020B05020201040202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7C40"/>
    <a:srgbClr val="646535"/>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106100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30701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9a71e5748_0_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9a71e5748_0_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037524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9a71e5748_0_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9a71e5748_0_2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54251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Now we will look at each of the five endorsement categories so you can choose courses that support the endorsement you want to pursue. When you are choosing your endorsement, think about the areas that you are truly interested in studying. Signing up for an endorsement requires you to commit to that program of study, so it is important that you make a decision that is a good fit for you. You are</a:t>
            </a:r>
            <a:r>
              <a:rPr lang="en-US"/>
              <a:t> able to change your mind if you decide on another career path.</a:t>
            </a:r>
            <a:endParaRPr sz="1200" b="0" i="0" u="none" strike="noStrike" cap="none">
              <a:solidFill>
                <a:schemeClr val="dk1"/>
              </a:solidFill>
              <a:latin typeface="Calibri"/>
              <a:ea typeface="Calibri"/>
              <a:cs typeface="Calibri"/>
              <a:sym typeface="Calibri"/>
            </a:endParaRPr>
          </a:p>
        </p:txBody>
      </p:sp>
      <p:sp>
        <p:nvSpPr>
          <p:cNvPr id="184" name="Google Shape;184;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555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7" lvl="0" indent="-174707" rtl="0">
              <a:spcBef>
                <a:spcPts val="0"/>
              </a:spcBef>
              <a:buClr>
                <a:schemeClr val="dk1"/>
              </a:buClr>
              <a:buSzPct val="100000"/>
              <a:buChar char="•"/>
            </a:pPr>
            <a:r>
              <a:rPr lang="en-US" dirty="0"/>
              <a:t>The Distinguished Level of Achievement, or DLA  is important because it is </a:t>
            </a:r>
            <a:r>
              <a:rPr lang="en-US" b="1" dirty="0"/>
              <a:t>REQUIRED</a:t>
            </a:r>
            <a:r>
              <a:rPr lang="en-US" dirty="0"/>
              <a:t> for a student to be considered for the Top 10% and therefore be eligible for automatic admission to a Texas public college or university.  </a:t>
            </a:r>
          </a:p>
          <a:p>
            <a:pPr marL="174707" lvl="0" indent="-174707" rtl="0">
              <a:spcBef>
                <a:spcPts val="0"/>
              </a:spcBef>
              <a:buClr>
                <a:schemeClr val="dk1"/>
              </a:buClr>
              <a:buSzPct val="100000"/>
              <a:buChar char="•"/>
            </a:pPr>
            <a:r>
              <a:rPr lang="en-US" dirty="0"/>
              <a:t>The requirements for a DLA are pretty much the same as those for any endorsement; but, Algebra II </a:t>
            </a:r>
            <a:r>
              <a:rPr lang="en-US" b="1" dirty="0"/>
              <a:t>is</a:t>
            </a:r>
            <a:r>
              <a:rPr lang="en-US" dirty="0"/>
              <a:t> specified as a requirement for earning the DLA, </a:t>
            </a:r>
            <a:r>
              <a:rPr lang="en-US" b="1" dirty="0"/>
              <a:t>regardless</a:t>
            </a:r>
            <a:r>
              <a:rPr lang="en-US" dirty="0"/>
              <a:t> of which endorsement you choose to pursue. </a:t>
            </a:r>
          </a:p>
          <a:p>
            <a:pPr marL="174707" lvl="0" indent="-174707">
              <a:spcBef>
                <a:spcPts val="0"/>
              </a:spcBef>
              <a:buClr>
                <a:schemeClr val="dk1"/>
              </a:buClr>
              <a:buSzPct val="100000"/>
              <a:buChar char="•"/>
            </a:pPr>
            <a:r>
              <a:rPr lang="en-US" dirty="0"/>
              <a:t>The Distinguished Level of Achievement will be noted on the transcript and diploma.  </a:t>
            </a:r>
          </a:p>
          <a:p>
            <a:endParaRPr lang="en-US" dirty="0"/>
          </a:p>
        </p:txBody>
      </p:sp>
    </p:spTree>
    <p:extLst>
      <p:ext uri="{BB962C8B-B14F-4D97-AF65-F5344CB8AC3E}">
        <p14:creationId xmlns:p14="http://schemas.microsoft.com/office/powerpoint/2010/main" val="866876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49478">
              <a:defRPr/>
            </a:pPr>
            <a:endParaRPr lang="en-US" baseline="0" dirty="0"/>
          </a:p>
        </p:txBody>
      </p:sp>
      <p:sp>
        <p:nvSpPr>
          <p:cNvPr id="4" name="Slide Number Placeholder 3"/>
          <p:cNvSpPr>
            <a:spLocks noGrp="1"/>
          </p:cNvSpPr>
          <p:nvPr>
            <p:ph type="sldNum" sz="quarter" idx="10"/>
          </p:nvPr>
        </p:nvSpPr>
        <p:spPr/>
        <p:txBody>
          <a:bodyPr lIns="93177" tIns="46589" rIns="93177" bIns="46589"/>
          <a:lstStyle/>
          <a:p>
            <a:fld id="{F82B168D-E3DD-42E5-AE11-9B64D16597B0}" type="slidenum">
              <a:rPr lang="en-US" smtClean="0"/>
              <a:t>15</a:t>
            </a:fld>
            <a:endParaRPr lang="en-US" dirty="0"/>
          </a:p>
        </p:txBody>
      </p:sp>
    </p:spTree>
    <p:extLst>
      <p:ext uri="{BB962C8B-B14F-4D97-AF65-F5344CB8AC3E}">
        <p14:creationId xmlns:p14="http://schemas.microsoft.com/office/powerpoint/2010/main" val="3890233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995020818_0_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995020818_0_4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baseline="0" dirty="0">
                <a:solidFill>
                  <a:schemeClr val="dk1"/>
                </a:solidFill>
                <a:latin typeface="Calibri"/>
                <a:ea typeface="Calibri"/>
                <a:cs typeface="Calibri"/>
                <a:sym typeface="Calibri"/>
              </a:rPr>
              <a:t>Now we will focus on your Personal Graduation Plan, or PGP. The PGP should be tailored to </a:t>
            </a:r>
            <a:r>
              <a:rPr lang="en-US" sz="1100" b="1" i="0" u="none" strike="noStrike" cap="none" baseline="0" dirty="0">
                <a:solidFill>
                  <a:schemeClr val="dk1"/>
                </a:solidFill>
                <a:latin typeface="Calibri"/>
                <a:ea typeface="Calibri"/>
                <a:cs typeface="Calibri"/>
                <a:sym typeface="Calibri"/>
              </a:rPr>
              <a:t>YOUR</a:t>
            </a:r>
            <a:r>
              <a:rPr lang="en-US" sz="1100" b="0" i="0" u="none" strike="noStrike" cap="none" baseline="0" dirty="0">
                <a:solidFill>
                  <a:schemeClr val="dk1"/>
                </a:solidFill>
                <a:latin typeface="Calibri"/>
                <a:ea typeface="Calibri"/>
                <a:cs typeface="Calibri"/>
                <a:sym typeface="Calibri"/>
              </a:rPr>
              <a:t> interests and goals. Consider things you are good at and things that you like. You will use the PGP to map out which courses you plan to take throughout high school. Don’t worry, if you change your mind along the way, you can make changes.</a:t>
            </a:r>
          </a:p>
          <a:p>
            <a:pPr marL="0" indent="0">
              <a:buNone/>
            </a:pPr>
            <a:endParaRPr dirty="0"/>
          </a:p>
        </p:txBody>
      </p:sp>
    </p:spTree>
    <p:extLst>
      <p:ext uri="{BB962C8B-B14F-4D97-AF65-F5344CB8AC3E}">
        <p14:creationId xmlns:p14="http://schemas.microsoft.com/office/powerpoint/2010/main" val="1279521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995020818_0_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995020818_0_5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23313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Your course selections must include English I, English II and English III.</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“Traditional” English IV credits include academic English IV, AP English Literature, and dual credit English, but there are several other courses that can satisfy the fourth English credit. These courses are listed at the top of the PGP.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Beginning with 9</a:t>
            </a:r>
            <a:r>
              <a:rPr lang="en-US" sz="1200" b="0" i="0" u="none" strike="noStrike" cap="none" baseline="30000" dirty="0">
                <a:solidFill>
                  <a:schemeClr val="dk1"/>
                </a:solidFill>
                <a:latin typeface="Calibri"/>
                <a:ea typeface="Calibri"/>
                <a:cs typeface="Calibri"/>
                <a:sym typeface="Calibri"/>
              </a:rPr>
              <a:t>th</a:t>
            </a:r>
            <a:r>
              <a:rPr lang="en-US" sz="1200" b="0" i="0" u="none" strike="noStrike" cap="none" baseline="0" dirty="0">
                <a:solidFill>
                  <a:schemeClr val="dk1"/>
                </a:solidFill>
                <a:latin typeface="Calibri"/>
                <a:ea typeface="Calibri"/>
                <a:cs typeface="Calibri"/>
                <a:sym typeface="Calibri"/>
              </a:rPr>
              <a:t> grade, write your English course selections on the top line of the PGP. </a:t>
            </a:r>
          </a:p>
        </p:txBody>
      </p:sp>
      <p:sp>
        <p:nvSpPr>
          <p:cNvPr id="263" name="Shape 263"/>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8292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Your course selections must include Algebra I and Geometry, plus two additional math credits. The Distinguished Level of Achievement also requires Algebra II among the four math credits. </a:t>
            </a:r>
          </a:p>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bin"/>
              <a:ea typeface="Cabin"/>
              <a:cs typeface="Cabin"/>
              <a:sym typeface="Cabin"/>
            </a:endParaRPr>
          </a:p>
          <a:p>
            <a:pPr marL="0" marR="0" lvl="0" indent="0" algn="l" rtl="0">
              <a:lnSpc>
                <a:spcPct val="100000"/>
              </a:lnSpc>
              <a:spcBef>
                <a:spcPts val="0"/>
              </a:spcBef>
              <a:spcAft>
                <a:spcPts val="0"/>
              </a:spcAft>
              <a:buClr>
                <a:schemeClr val="dk1"/>
              </a:buClr>
              <a:buSzPct val="25000"/>
              <a:buFont typeface="Cabin"/>
              <a:buNone/>
            </a:pPr>
            <a:r>
              <a:rPr lang="en-US" sz="1200" b="0" i="0" u="none" strike="noStrike" cap="none" baseline="0">
                <a:solidFill>
                  <a:schemeClr val="dk1"/>
                </a:solidFill>
                <a:latin typeface="Cabin"/>
                <a:ea typeface="Cabin"/>
                <a:cs typeface="Cabin"/>
                <a:sym typeface="Cabin"/>
              </a:rPr>
              <a:t>If you’re taking high school credit math in JH, begin in the Junior High column.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Additional math courses are listed at the top of the PGP.</a:t>
            </a:r>
          </a:p>
        </p:txBody>
      </p:sp>
      <p:sp>
        <p:nvSpPr>
          <p:cNvPr id="283" name="Shape 283"/>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1934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Your science credits must include Biology—taken in 9</a:t>
            </a:r>
            <a:r>
              <a:rPr lang="en-US" sz="1200" b="0" i="0" u="none" strike="noStrike" cap="none" baseline="30000">
                <a:solidFill>
                  <a:schemeClr val="dk1"/>
                </a:solidFill>
                <a:latin typeface="Calibri"/>
                <a:ea typeface="Calibri"/>
                <a:cs typeface="Calibri"/>
                <a:sym typeface="Calibri"/>
              </a:rPr>
              <a:t>th</a:t>
            </a:r>
            <a:r>
              <a:rPr lang="en-US" sz="1200" b="0" i="0" u="none" strike="noStrike" cap="none" baseline="0">
                <a:solidFill>
                  <a:schemeClr val="dk1"/>
                </a:solidFill>
                <a:latin typeface="Calibri"/>
                <a:ea typeface="Calibri"/>
                <a:cs typeface="Calibri"/>
                <a:sym typeface="Calibri"/>
              </a:rPr>
              <a:t> grade—and IPC </a:t>
            </a:r>
            <a:r>
              <a:rPr lang="en-US" sz="1200" b="0" i="1" u="sng" strike="noStrike" cap="none" baseline="0">
                <a:solidFill>
                  <a:schemeClr val="dk1"/>
                </a:solidFill>
                <a:latin typeface="Calibri"/>
                <a:ea typeface="Calibri"/>
                <a:cs typeface="Calibri"/>
                <a:sym typeface="Calibri"/>
              </a:rPr>
              <a:t>or</a:t>
            </a:r>
            <a:r>
              <a:rPr lang="en-US" sz="1200" b="0" i="0" u="none" strike="noStrike" cap="none" baseline="0">
                <a:solidFill>
                  <a:schemeClr val="dk1"/>
                </a:solidFill>
                <a:latin typeface="Calibri"/>
                <a:ea typeface="Calibri"/>
                <a:cs typeface="Calibri"/>
                <a:sym typeface="Calibri"/>
              </a:rPr>
              <a:t> Chemistry </a:t>
            </a:r>
            <a:r>
              <a:rPr lang="en-US" sz="1200" b="0" i="1" u="sng" strike="noStrike" cap="none" baseline="0">
                <a:solidFill>
                  <a:schemeClr val="dk1"/>
                </a:solidFill>
                <a:latin typeface="Calibri"/>
                <a:ea typeface="Calibri"/>
                <a:cs typeface="Calibri"/>
                <a:sym typeface="Calibri"/>
              </a:rPr>
              <a:t>or</a:t>
            </a:r>
            <a:r>
              <a:rPr lang="en-US" sz="1200" b="0" i="0" u="none" strike="noStrike" cap="none" baseline="0">
                <a:solidFill>
                  <a:schemeClr val="dk1"/>
                </a:solidFill>
                <a:latin typeface="Calibri"/>
                <a:ea typeface="Calibri"/>
                <a:cs typeface="Calibri"/>
                <a:sym typeface="Calibri"/>
              </a:rPr>
              <a:t> Physics, plus two additional science credits. As mentioned earlier, major Texas colleges prefer for students to have both Chemistry </a:t>
            </a:r>
            <a:r>
              <a:rPr lang="en-US" sz="1200" b="0" i="1" u="sng" strike="noStrike" cap="none" baseline="0">
                <a:solidFill>
                  <a:schemeClr val="dk1"/>
                </a:solidFill>
                <a:latin typeface="Calibri"/>
                <a:ea typeface="Calibri"/>
                <a:cs typeface="Calibri"/>
                <a:sym typeface="Calibri"/>
              </a:rPr>
              <a:t>and</a:t>
            </a:r>
            <a:r>
              <a:rPr lang="en-US" sz="1200" b="0" i="0" u="none" strike="noStrike" cap="none" baseline="0">
                <a:solidFill>
                  <a:schemeClr val="dk1"/>
                </a:solidFill>
                <a:latin typeface="Calibri"/>
                <a:ea typeface="Calibri"/>
                <a:cs typeface="Calibri"/>
                <a:sym typeface="Calibri"/>
              </a:rPr>
              <a:t> Physics. Additional science courses are listed at the top of the PGP.</a:t>
            </a:r>
          </a:p>
        </p:txBody>
      </p:sp>
      <p:sp>
        <p:nvSpPr>
          <p:cNvPr id="305" name="Shape 305"/>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596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995020818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995020818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76285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4" name="Shape 324"/>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Your three social studies credits must include US History, which is taken in 11</a:t>
            </a:r>
            <a:r>
              <a:rPr lang="en-US" sz="1200" b="0" i="0" u="none" strike="noStrike" cap="none" baseline="30000">
                <a:solidFill>
                  <a:schemeClr val="dk1"/>
                </a:solidFill>
                <a:latin typeface="Calibri"/>
                <a:ea typeface="Calibri"/>
                <a:cs typeface="Calibri"/>
                <a:sym typeface="Calibri"/>
              </a:rPr>
              <a:t>th</a:t>
            </a:r>
            <a:r>
              <a:rPr lang="en-US" sz="1200" b="0" i="0" u="none" strike="noStrike" cap="none" baseline="0">
                <a:solidFill>
                  <a:schemeClr val="dk1"/>
                </a:solidFill>
                <a:latin typeface="Calibri"/>
                <a:ea typeface="Calibri"/>
                <a:cs typeface="Calibri"/>
                <a:sym typeface="Calibri"/>
              </a:rPr>
              <a:t> grade, and Government and Economics, taken in 12</a:t>
            </a:r>
            <a:r>
              <a:rPr lang="en-US" sz="1200" b="0" i="0" u="none" strike="noStrike" cap="none" baseline="30000">
                <a:solidFill>
                  <a:schemeClr val="dk1"/>
                </a:solidFill>
                <a:latin typeface="Calibri"/>
                <a:ea typeface="Calibri"/>
                <a:cs typeface="Calibri"/>
                <a:sym typeface="Calibri"/>
              </a:rPr>
              <a:t>th</a:t>
            </a:r>
            <a:r>
              <a:rPr lang="en-US" sz="1200" b="0" i="0" u="none" strike="noStrike" cap="none" baseline="0">
                <a:solidFill>
                  <a:schemeClr val="dk1"/>
                </a:solidFill>
                <a:latin typeface="Calibri"/>
                <a:ea typeface="Calibri"/>
                <a:cs typeface="Calibri"/>
                <a:sym typeface="Calibri"/>
              </a:rPr>
              <a:t> grade.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 must also take </a:t>
            </a:r>
            <a:r>
              <a:rPr lang="en-US" sz="1200" b="0" i="1" u="sng" strike="noStrike" cap="none" baseline="0">
                <a:solidFill>
                  <a:schemeClr val="dk1"/>
                </a:solidFill>
                <a:latin typeface="Calibri"/>
                <a:ea typeface="Calibri"/>
                <a:cs typeface="Calibri"/>
                <a:sym typeface="Calibri"/>
              </a:rPr>
              <a:t>either</a:t>
            </a:r>
            <a:r>
              <a:rPr lang="en-US" sz="1200" b="0" i="0" u="none" strike="noStrike" cap="none" baseline="0">
                <a:solidFill>
                  <a:schemeClr val="dk1"/>
                </a:solidFill>
                <a:latin typeface="Calibri"/>
                <a:ea typeface="Calibri"/>
                <a:cs typeface="Calibri"/>
                <a:sym typeface="Calibri"/>
              </a:rPr>
              <a:t> World Geography (a 9</a:t>
            </a:r>
            <a:r>
              <a:rPr lang="en-US" sz="1200" b="0" i="0" u="none" strike="noStrike" cap="none" baseline="30000">
                <a:solidFill>
                  <a:schemeClr val="dk1"/>
                </a:solidFill>
                <a:latin typeface="Calibri"/>
                <a:ea typeface="Calibri"/>
                <a:cs typeface="Calibri"/>
                <a:sym typeface="Calibri"/>
              </a:rPr>
              <a:t>th</a:t>
            </a:r>
            <a:r>
              <a:rPr lang="en-US" sz="1200" b="0" i="0" u="none" strike="noStrike" cap="none" baseline="0">
                <a:solidFill>
                  <a:schemeClr val="dk1"/>
                </a:solidFill>
                <a:latin typeface="Calibri"/>
                <a:ea typeface="Calibri"/>
                <a:cs typeface="Calibri"/>
                <a:sym typeface="Calibri"/>
              </a:rPr>
              <a:t> grade option) </a:t>
            </a:r>
            <a:r>
              <a:rPr lang="en-US" sz="1200" b="0" i="1" u="sng" strike="noStrike" cap="none" baseline="0">
                <a:solidFill>
                  <a:schemeClr val="dk1"/>
                </a:solidFill>
                <a:latin typeface="Calibri"/>
                <a:ea typeface="Calibri"/>
                <a:cs typeface="Calibri"/>
                <a:sym typeface="Calibri"/>
              </a:rPr>
              <a:t>or</a:t>
            </a:r>
            <a:r>
              <a:rPr lang="en-US" sz="1200" b="0" i="0" u="none" strike="noStrike" cap="none" baseline="0">
                <a:solidFill>
                  <a:schemeClr val="dk1"/>
                </a:solidFill>
                <a:latin typeface="Calibri"/>
                <a:ea typeface="Calibri"/>
                <a:cs typeface="Calibri"/>
                <a:sym typeface="Calibri"/>
              </a:rPr>
              <a:t> World History (in 10</a:t>
            </a:r>
            <a:r>
              <a:rPr lang="en-US" sz="1200" b="0" i="0" u="none" strike="noStrike" cap="none" baseline="30000">
                <a:solidFill>
                  <a:schemeClr val="dk1"/>
                </a:solidFill>
                <a:latin typeface="Calibri"/>
                <a:ea typeface="Calibri"/>
                <a:cs typeface="Calibri"/>
                <a:sym typeface="Calibri"/>
              </a:rPr>
              <a:t>th</a:t>
            </a:r>
            <a:r>
              <a:rPr lang="en-US" sz="1200" b="0" i="0" u="none" strike="noStrike" cap="none" baseline="0">
                <a:solidFill>
                  <a:schemeClr val="dk1"/>
                </a:solidFill>
                <a:latin typeface="Calibri"/>
                <a:ea typeface="Calibri"/>
                <a:cs typeface="Calibri"/>
                <a:sym typeface="Calibri"/>
              </a:rPr>
              <a:t> grade). Again, major Texas colleges prefer students to have both World Geography and World History. </a:t>
            </a:r>
          </a:p>
        </p:txBody>
      </p:sp>
      <p:sp>
        <p:nvSpPr>
          <p:cNvPr id="325" name="Shape 325"/>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2642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There is a lot of flexibility in choosing courses to meet the requirements for </a:t>
            </a:r>
            <a:r>
              <a:rPr lang="en-US"/>
              <a:t>PE, Fine Arts, and </a:t>
            </a:r>
            <a:r>
              <a:rPr lang="en-US" sz="1200" b="0" i="0" u="none" strike="noStrike" cap="none" baseline="0">
                <a:solidFill>
                  <a:schemeClr val="dk1"/>
                </a:solidFill>
                <a:latin typeface="Calibri"/>
                <a:ea typeface="Calibri"/>
                <a:cs typeface="Calibri"/>
                <a:sym typeface="Calibri"/>
              </a:rPr>
              <a:t> LOTE, which means Languages Other Than English, like foreign languages. </a:t>
            </a:r>
            <a:r>
              <a:rPr lang="en-US" sz="1200" b="0" i="0" u="none" strike="noStrike" cap="none" baseline="0">
                <a:solidFill>
                  <a:schemeClr val="dk1"/>
                </a:solidFill>
                <a:latin typeface="Cabin"/>
                <a:ea typeface="Cabin"/>
                <a:cs typeface="Cabin"/>
                <a:sym typeface="Cabin"/>
              </a:rPr>
              <a:t>If you’re taking Spanish I and or Art </a:t>
            </a:r>
            <a:r>
              <a:rPr lang="en-US">
                <a:latin typeface="Cabin"/>
                <a:ea typeface="Cabin"/>
                <a:cs typeface="Cabin"/>
                <a:sym typeface="Cabin"/>
              </a:rPr>
              <a:t>I</a:t>
            </a:r>
            <a:r>
              <a:rPr lang="en-US" sz="1200" b="0" i="0" u="none" strike="noStrike" cap="none" baseline="0">
                <a:solidFill>
                  <a:schemeClr val="dk1"/>
                </a:solidFill>
                <a:latin typeface="Cabin"/>
                <a:ea typeface="Cabin"/>
                <a:cs typeface="Cabin"/>
                <a:sym typeface="Cabin"/>
              </a:rPr>
              <a:t> for high school credit, </a:t>
            </a:r>
            <a:r>
              <a:rPr lang="en-US">
                <a:latin typeface="Cabin"/>
                <a:ea typeface="Cabin"/>
                <a:cs typeface="Cabin"/>
                <a:sym typeface="Cabin"/>
              </a:rPr>
              <a:t>place them </a:t>
            </a:r>
            <a:r>
              <a:rPr lang="en-US" sz="1200" b="0" i="0" u="none" strike="noStrike" cap="none" baseline="0">
                <a:solidFill>
                  <a:schemeClr val="dk1"/>
                </a:solidFill>
                <a:latin typeface="Cabin"/>
                <a:ea typeface="Cabin"/>
                <a:cs typeface="Cabin"/>
                <a:sym typeface="Cabin"/>
              </a:rPr>
              <a:t>in the Junior High column.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47" name="Shape 347"/>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658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995020818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995020818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You’ll have many options after high school. Each option requires a level of preparation, so the choices you make and the courses you take are important. Your graduation plan is the Foundation High School Program, or FHSP + Endorsements.  The plan requires a total of 26 credits.</a:t>
            </a:r>
          </a:p>
          <a:p>
            <a:pPr marL="0" marR="0" lvl="0" indent="0" algn="l" rtl="0">
              <a:spcBef>
                <a:spcPts val="0"/>
              </a:spcBef>
              <a:buNone/>
            </a:pPr>
            <a:endParaRPr lang="en-US" sz="11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While there are some required courses, there is a lot of flexibility in choosing your course of study. You will want to plan carefully to be sure you’re prepared for your goals after high school.</a:t>
            </a: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In this unit, we will look at your options and you will have the chance to create a Personal Graduation Plan, or PGP, that will help guide you through to graduation! </a:t>
            </a:r>
          </a:p>
          <a:p>
            <a:pPr marL="0" indent="0">
              <a:buNone/>
            </a:pPr>
            <a:endParaRPr dirty="0"/>
          </a:p>
        </p:txBody>
      </p:sp>
    </p:spTree>
    <p:extLst>
      <p:ext uri="{BB962C8B-B14F-4D97-AF65-F5344CB8AC3E}">
        <p14:creationId xmlns:p14="http://schemas.microsoft.com/office/powerpoint/2010/main" val="525684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995020818_0_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995020818_0_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The </a:t>
            </a:r>
            <a:r>
              <a:rPr lang="en-US" sz="1100" b="1" i="0" u="none" strike="noStrike" cap="none" baseline="0" dirty="0">
                <a:solidFill>
                  <a:schemeClr val="dk1"/>
                </a:solidFill>
                <a:latin typeface="Calibri"/>
                <a:ea typeface="Calibri"/>
                <a:cs typeface="Calibri"/>
                <a:sym typeface="Calibri"/>
              </a:rPr>
              <a:t>foundation</a:t>
            </a:r>
            <a:r>
              <a:rPr lang="en-US" sz="1100" b="0" i="0" u="none" strike="noStrike" cap="none" baseline="0" dirty="0">
                <a:solidFill>
                  <a:schemeClr val="dk1"/>
                </a:solidFill>
                <a:latin typeface="Calibri"/>
                <a:ea typeface="Calibri"/>
                <a:cs typeface="Calibri"/>
                <a:sym typeface="Calibri"/>
              </a:rPr>
              <a:t> requires 22 credits from the areas of English, Math, Science, Social Studies, Languages Other Than English, Fine Arts, PE and Electives. </a:t>
            </a:r>
          </a:p>
          <a:p>
            <a:pPr marL="0" marR="0" lvl="0" indent="0" algn="l" rtl="0">
              <a:spcBef>
                <a:spcPts val="0"/>
              </a:spcBef>
              <a:buNone/>
            </a:pPr>
            <a:endParaRPr lang="en-US" sz="11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Think of the foundation as a cupcake with no icing!  </a:t>
            </a:r>
          </a:p>
          <a:p>
            <a:pPr marL="0" indent="0">
              <a:buNone/>
            </a:pPr>
            <a:endParaRPr dirty="0"/>
          </a:p>
        </p:txBody>
      </p:sp>
    </p:spTree>
    <p:extLst>
      <p:ext uri="{BB962C8B-B14F-4D97-AF65-F5344CB8AC3E}">
        <p14:creationId xmlns:p14="http://schemas.microsoft.com/office/powerpoint/2010/main" val="64521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dirty="0">
                <a:solidFill>
                  <a:srgbClr val="1F497D"/>
                </a:solidFill>
                <a:latin typeface="Arial"/>
                <a:ea typeface="Arial"/>
                <a:cs typeface="Arial"/>
                <a:sym typeface="Arial"/>
              </a:rPr>
              <a:t>So what is an endorsement? </a:t>
            </a:r>
            <a:r>
              <a:rPr lang="en-US" sz="1200" b="0" i="0" u="none" strike="noStrike" cap="none" baseline="0" dirty="0">
                <a:solidFill>
                  <a:schemeClr val="dk1"/>
                </a:solidFill>
                <a:latin typeface="Calibri"/>
                <a:ea typeface="Calibri"/>
                <a:cs typeface="Calibri"/>
                <a:sym typeface="Calibri"/>
              </a:rPr>
              <a:t>The </a:t>
            </a:r>
            <a:r>
              <a:rPr lang="en-US" sz="1200" b="1" i="0" u="none" strike="noStrike" cap="none" baseline="0" dirty="0">
                <a:solidFill>
                  <a:schemeClr val="dk1"/>
                </a:solidFill>
                <a:latin typeface="Calibri"/>
                <a:ea typeface="Calibri"/>
                <a:cs typeface="Calibri"/>
                <a:sym typeface="Calibri"/>
              </a:rPr>
              <a:t>endorsement</a:t>
            </a:r>
            <a:r>
              <a:rPr lang="en-US" sz="1200" b="0" i="0" u="none" strike="noStrike" cap="none" baseline="0" dirty="0">
                <a:solidFill>
                  <a:schemeClr val="dk1"/>
                </a:solidFill>
                <a:latin typeface="Calibri"/>
                <a:ea typeface="Calibri"/>
                <a:cs typeface="Calibri"/>
                <a:sym typeface="Calibri"/>
              </a:rPr>
              <a:t> is built on top of the 22-credit foundation. </a:t>
            </a:r>
            <a:r>
              <a:rPr lang="en-US" sz="1100" dirty="0">
                <a:solidFill>
                  <a:srgbClr val="1F497D"/>
                </a:solidFill>
                <a:latin typeface="Arial"/>
                <a:ea typeface="Arial"/>
                <a:cs typeface="Arial"/>
                <a:sym typeface="Arial"/>
              </a:rPr>
              <a:t>An endorsement is a course of study related to your individual interests and goals. This allows you to choose specialized classes that will prepare you for reaching your goals after high school. When choosing your endorsement, you should consider your interests and strengths. </a:t>
            </a:r>
            <a:r>
              <a:rPr lang="en-US" sz="1100" b="0" i="0" u="none" strike="noStrike" cap="none" baseline="0" dirty="0">
                <a:solidFill>
                  <a:schemeClr val="dk1"/>
                </a:solidFill>
                <a:latin typeface="Calibri"/>
                <a:ea typeface="Calibri"/>
                <a:cs typeface="Calibri"/>
                <a:sym typeface="Calibri"/>
              </a:rPr>
              <a:t>An Endorsement requires four additional credits. These must include one additional math credit, one additional science credit and two additional elective credits.  </a:t>
            </a:r>
          </a:p>
          <a:p>
            <a:pPr marL="0" marR="0" lvl="0" indent="0" algn="l" rtl="0">
              <a:spcBef>
                <a:spcPts val="0"/>
              </a:spcBef>
              <a:buNone/>
            </a:pPr>
            <a:endParaRPr lang="en-US" sz="11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Think of the fourth math and science credits as the icing on the cupcake. </a:t>
            </a:r>
          </a:p>
          <a:p>
            <a:pPr marL="0" marR="0" lvl="0" indent="0" algn="l" rtl="0">
              <a:spcBef>
                <a:spcPts val="0"/>
              </a:spcBef>
              <a:buNone/>
            </a:pPr>
            <a:endParaRPr lang="en-US" sz="11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a:t>
            </a:r>
          </a:p>
          <a:p>
            <a:endParaRPr lang="en-US" dirty="0"/>
          </a:p>
        </p:txBody>
      </p:sp>
    </p:spTree>
    <p:extLst>
      <p:ext uri="{BB962C8B-B14F-4D97-AF65-F5344CB8AC3E}">
        <p14:creationId xmlns:p14="http://schemas.microsoft.com/office/powerpoint/2010/main" val="288334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995020818_0_1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995020818_0_1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98813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9a71e5748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9a71e5748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24606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9a71e5748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9a71e5748_0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85237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9a71e5748_0_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9a71e5748_0_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9047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Clr>
                <a:srgbClr val="FFFFFF"/>
              </a:buClr>
              <a:buSzPts val="5200"/>
              <a:buFont typeface="Cabin Sketch"/>
              <a:buNone/>
              <a:defRPr sz="5200">
                <a:solidFill>
                  <a:srgbClr val="FFFFFF"/>
                </a:solidFill>
                <a:latin typeface="Cabin Sketch"/>
                <a:ea typeface="Cabin Sketch"/>
                <a:cs typeface="Cabin Sketch"/>
                <a:sym typeface="Cabin Sketc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FFFFFF"/>
              </a:buClr>
              <a:buSzPts val="2800"/>
              <a:buFont typeface="Coming Soon"/>
              <a:buNone/>
              <a:defRPr sz="2800">
                <a:solidFill>
                  <a:srgbClr val="FFFFFF"/>
                </a:solidFill>
                <a:latin typeface="Coming Soon"/>
                <a:ea typeface="Coming Soon"/>
                <a:cs typeface="Coming Soon"/>
                <a:sym typeface="Coming Soo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954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514350" y="457201"/>
            <a:ext cx="7598569" cy="1092200"/>
          </a:xfrm>
          <a:prstGeom prst="rect">
            <a:avLst/>
          </a:prstGeom>
          <a:noFill/>
          <a:ln>
            <a:noFill/>
          </a:ln>
        </p:spPr>
        <p:txBody>
          <a:bodyPr lIns="91425" tIns="91425" rIns="91425" bIns="91425" anchor="ctr" anchorCtr="0"/>
          <a:lstStyle>
            <a:lvl1pPr rtl="0">
              <a:spcBef>
                <a:spcPts val="0"/>
              </a:spcBef>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45" name="Shape 45"/>
          <p:cNvSpPr txBox="1">
            <a:spLocks noGrp="1"/>
          </p:cNvSpPr>
          <p:nvPr>
            <p:ph type="body" idx="1"/>
          </p:nvPr>
        </p:nvSpPr>
        <p:spPr>
          <a:xfrm>
            <a:off x="730253" y="1663699"/>
            <a:ext cx="3531790" cy="432197"/>
          </a:xfrm>
          <a:prstGeom prst="rect">
            <a:avLst/>
          </a:prstGeom>
          <a:noFill/>
          <a:ln>
            <a:noFill/>
          </a:ln>
        </p:spPr>
        <p:txBody>
          <a:bodyPr lIns="91425" tIns="91425" rIns="91425" bIns="91425" anchor="b" anchorCtr="0"/>
          <a:lstStyle>
            <a:lvl1pPr marL="0" indent="0" rtl="0">
              <a:spcBef>
                <a:spcPts val="0"/>
              </a:spcBef>
              <a:buFont typeface="Calibri"/>
              <a:buNone/>
              <a:defRPr sz="2100" b="0"/>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46" name="Shape 46"/>
          <p:cNvSpPr txBox="1">
            <a:spLocks noGrp="1"/>
          </p:cNvSpPr>
          <p:nvPr>
            <p:ph type="body" idx="2"/>
          </p:nvPr>
        </p:nvSpPr>
        <p:spPr>
          <a:xfrm>
            <a:off x="514350" y="2152650"/>
            <a:ext cx="3747692" cy="2190749"/>
          </a:xfrm>
          <a:prstGeom prst="rect">
            <a:avLst/>
          </a:prstGeom>
          <a:noFill/>
          <a:ln>
            <a:noFill/>
          </a:ln>
        </p:spPr>
        <p:txBody>
          <a:bodyPr lIns="91425" tIns="91425" rIns="91425" bIns="91425" anchor="t" anchorCtr="0"/>
          <a:lstStyle>
            <a:lvl1pPr marL="214313" indent="-128588" algn="l" rtl="0">
              <a:spcBef>
                <a:spcPts val="0"/>
              </a:spcBef>
              <a:spcAft>
                <a:spcPts val="750"/>
              </a:spcAft>
              <a:buClr>
                <a:schemeClr val="lt1"/>
              </a:buClr>
              <a:buFont typeface="Arial"/>
              <a:buChar char="•"/>
              <a:defRPr sz="1350" cap="none">
                <a:solidFill>
                  <a:schemeClr val="lt1"/>
                </a:solidFill>
                <a:latin typeface="Calibri"/>
                <a:ea typeface="Calibri"/>
                <a:cs typeface="Calibri"/>
                <a:sym typeface="Calibri"/>
              </a:defRPr>
            </a:lvl1pPr>
            <a:lvl2pPr marL="557213" indent="-138113" algn="l" rtl="0">
              <a:spcBef>
                <a:spcPts val="0"/>
              </a:spcBef>
              <a:spcAft>
                <a:spcPts val="750"/>
              </a:spcAft>
              <a:buClr>
                <a:schemeClr val="lt1"/>
              </a:buClr>
              <a:buFont typeface="Arial"/>
              <a:buChar char="•"/>
              <a:defRPr sz="1200" cap="none">
                <a:solidFill>
                  <a:schemeClr val="lt1"/>
                </a:solidFill>
                <a:latin typeface="Calibri"/>
                <a:ea typeface="Calibri"/>
                <a:cs typeface="Calibri"/>
                <a:sym typeface="Calibri"/>
              </a:defRPr>
            </a:lvl2pPr>
            <a:lvl3pPr marL="900113" indent="-147638" algn="l" rtl="0">
              <a:spcBef>
                <a:spcPts val="0"/>
              </a:spcBef>
              <a:spcAft>
                <a:spcPts val="750"/>
              </a:spcAft>
              <a:buClr>
                <a:schemeClr val="lt1"/>
              </a:buClr>
              <a:buFont typeface="Arial"/>
              <a:buChar char="•"/>
              <a:defRPr sz="1050" cap="none">
                <a:solidFill>
                  <a:schemeClr val="lt1"/>
                </a:solidFill>
                <a:latin typeface="Calibri"/>
                <a:ea typeface="Calibri"/>
                <a:cs typeface="Calibri"/>
                <a:sym typeface="Calibri"/>
              </a:defRPr>
            </a:lvl3pPr>
            <a:lvl4pPr marL="1157288" indent="-71438"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4pPr>
            <a:lvl5pPr marL="1500188" indent="-71438"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5pPr>
            <a:lvl6pPr marL="18859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6pPr>
            <a:lvl7pPr marL="22288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7pPr>
            <a:lvl8pPr marL="25717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8pPr>
            <a:lvl9pPr marL="29146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body" idx="3"/>
          </p:nvPr>
        </p:nvSpPr>
        <p:spPr>
          <a:xfrm>
            <a:off x="4572002" y="1670050"/>
            <a:ext cx="3542109" cy="432197"/>
          </a:xfrm>
          <a:prstGeom prst="rect">
            <a:avLst/>
          </a:prstGeom>
          <a:noFill/>
          <a:ln>
            <a:noFill/>
          </a:ln>
        </p:spPr>
        <p:txBody>
          <a:bodyPr lIns="91425" tIns="91425" rIns="91425" bIns="91425" anchor="b" anchorCtr="0"/>
          <a:lstStyle>
            <a:lvl1pPr marL="0" indent="0" rtl="0">
              <a:spcBef>
                <a:spcPts val="0"/>
              </a:spcBef>
              <a:buFont typeface="Calibri"/>
              <a:buNone/>
              <a:defRPr sz="2100" b="0"/>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48" name="Shape 48"/>
          <p:cNvSpPr txBox="1">
            <a:spLocks noGrp="1"/>
          </p:cNvSpPr>
          <p:nvPr>
            <p:ph type="body" idx="4"/>
          </p:nvPr>
        </p:nvSpPr>
        <p:spPr>
          <a:xfrm>
            <a:off x="4367612" y="2152650"/>
            <a:ext cx="3746500" cy="2190749"/>
          </a:xfrm>
          <a:prstGeom prst="rect">
            <a:avLst/>
          </a:prstGeom>
          <a:noFill/>
          <a:ln>
            <a:noFill/>
          </a:ln>
        </p:spPr>
        <p:txBody>
          <a:bodyPr lIns="91425" tIns="91425" rIns="91425" bIns="91425" anchor="t" anchorCtr="0"/>
          <a:lstStyle>
            <a:lvl1pPr marL="214313" indent="-128588" algn="l" rtl="0">
              <a:spcBef>
                <a:spcPts val="0"/>
              </a:spcBef>
              <a:spcAft>
                <a:spcPts val="750"/>
              </a:spcAft>
              <a:buClr>
                <a:schemeClr val="lt1"/>
              </a:buClr>
              <a:buFont typeface="Arial"/>
              <a:buChar char="•"/>
              <a:defRPr sz="1350" cap="none">
                <a:solidFill>
                  <a:schemeClr val="lt1"/>
                </a:solidFill>
                <a:latin typeface="Calibri"/>
                <a:ea typeface="Calibri"/>
                <a:cs typeface="Calibri"/>
                <a:sym typeface="Calibri"/>
              </a:defRPr>
            </a:lvl1pPr>
            <a:lvl2pPr marL="557213" indent="-138113" algn="l" rtl="0">
              <a:spcBef>
                <a:spcPts val="0"/>
              </a:spcBef>
              <a:spcAft>
                <a:spcPts val="750"/>
              </a:spcAft>
              <a:buClr>
                <a:schemeClr val="lt1"/>
              </a:buClr>
              <a:buFont typeface="Arial"/>
              <a:buChar char="•"/>
              <a:defRPr sz="1200" cap="none">
                <a:solidFill>
                  <a:schemeClr val="lt1"/>
                </a:solidFill>
                <a:latin typeface="Calibri"/>
                <a:ea typeface="Calibri"/>
                <a:cs typeface="Calibri"/>
                <a:sym typeface="Calibri"/>
              </a:defRPr>
            </a:lvl2pPr>
            <a:lvl3pPr marL="900113" indent="-147638" algn="l" rtl="0">
              <a:spcBef>
                <a:spcPts val="0"/>
              </a:spcBef>
              <a:spcAft>
                <a:spcPts val="750"/>
              </a:spcAft>
              <a:buClr>
                <a:schemeClr val="lt1"/>
              </a:buClr>
              <a:buFont typeface="Arial"/>
              <a:buChar char="•"/>
              <a:defRPr sz="1050" cap="none">
                <a:solidFill>
                  <a:schemeClr val="lt1"/>
                </a:solidFill>
                <a:latin typeface="Calibri"/>
                <a:ea typeface="Calibri"/>
                <a:cs typeface="Calibri"/>
                <a:sym typeface="Calibri"/>
              </a:defRPr>
            </a:lvl3pPr>
            <a:lvl4pPr marL="1157288" indent="-71438"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4pPr>
            <a:lvl5pPr marL="1500188" indent="-71438"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5pPr>
            <a:lvl6pPr marL="18859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6pPr>
            <a:lvl7pPr marL="22288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7pPr>
            <a:lvl8pPr marL="25717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8pPr>
            <a:lvl9pPr marL="2914650" indent="-114300" algn="l" rtl="0">
              <a:spcBef>
                <a:spcPts val="0"/>
              </a:spcBef>
              <a:spcAft>
                <a:spcPts val="750"/>
              </a:spcAft>
              <a:buClr>
                <a:schemeClr val="lt1"/>
              </a:buClr>
              <a:buFont typeface="Arial"/>
              <a:buChar char="•"/>
              <a:defRPr sz="900" cap="none">
                <a:solidFill>
                  <a:schemeClr val="lt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6442246" y="4402931"/>
            <a:ext cx="1200149" cy="283368"/>
          </a:xfrm>
          <a:prstGeom prst="rect">
            <a:avLst/>
          </a:prstGeom>
          <a:noFill/>
          <a:ln>
            <a:noFill/>
          </a:ln>
        </p:spPr>
        <p:txBody>
          <a:bodyPr lIns="91425" tIns="91425" rIns="91425" bIns="91425" anchor="ctr" anchorCtr="0"/>
          <a:lstStyle>
            <a:lvl1pPr marL="0" marR="0" indent="0" algn="r" rtl="0">
              <a:spcBef>
                <a:spcPts val="0"/>
              </a:spcBef>
              <a:defRPr sz="750" b="0" i="0" u="none" strike="noStrike" cap="none" baseline="0">
                <a:solidFill>
                  <a:schemeClr val="lt1"/>
                </a:solidFill>
                <a:latin typeface="Calibri"/>
                <a:ea typeface="Calibri"/>
                <a:cs typeface="Calibri"/>
                <a:sym typeface="Calibri"/>
              </a:defRPr>
            </a:lvl1pPr>
            <a:lvl2pPr marL="342900" marR="0" indent="0" algn="l" rtl="0">
              <a:spcBef>
                <a:spcPts val="0"/>
              </a:spcBef>
              <a:defRPr sz="1350" b="0" i="0" u="none" strike="noStrike" cap="none" baseline="0">
                <a:solidFill>
                  <a:schemeClr val="lt1"/>
                </a:solidFill>
                <a:latin typeface="Calibri"/>
                <a:ea typeface="Calibri"/>
                <a:cs typeface="Calibri"/>
                <a:sym typeface="Calibri"/>
              </a:defRPr>
            </a:lvl2pPr>
            <a:lvl3pPr marL="685800" marR="0" indent="0" algn="l" rtl="0">
              <a:spcBef>
                <a:spcPts val="0"/>
              </a:spcBef>
              <a:defRPr sz="1350" b="0" i="0" u="none" strike="noStrike" cap="none" baseline="0">
                <a:solidFill>
                  <a:schemeClr val="lt1"/>
                </a:solidFill>
                <a:latin typeface="Calibri"/>
                <a:ea typeface="Calibri"/>
                <a:cs typeface="Calibri"/>
                <a:sym typeface="Calibri"/>
              </a:defRPr>
            </a:lvl3pPr>
            <a:lvl4pPr marL="1028700" marR="0" indent="0" algn="l" rtl="0">
              <a:spcBef>
                <a:spcPts val="0"/>
              </a:spcBef>
              <a:defRPr sz="1350" b="0" i="0" u="none" strike="noStrike" cap="none" baseline="0">
                <a:solidFill>
                  <a:schemeClr val="lt1"/>
                </a:solidFill>
                <a:latin typeface="Calibri"/>
                <a:ea typeface="Calibri"/>
                <a:cs typeface="Calibri"/>
                <a:sym typeface="Calibri"/>
              </a:defRPr>
            </a:lvl4pPr>
            <a:lvl5pPr marL="1371600" marR="0" indent="0" algn="l" rtl="0">
              <a:spcBef>
                <a:spcPts val="0"/>
              </a:spcBef>
              <a:defRPr sz="1350" b="0" i="0" u="none" strike="noStrike" cap="none" baseline="0">
                <a:solidFill>
                  <a:schemeClr val="lt1"/>
                </a:solidFill>
                <a:latin typeface="Calibri"/>
                <a:ea typeface="Calibri"/>
                <a:cs typeface="Calibri"/>
                <a:sym typeface="Calibri"/>
              </a:defRPr>
            </a:lvl5pPr>
            <a:lvl6pPr marL="1714500" marR="0" indent="0" algn="l" rtl="0">
              <a:spcBef>
                <a:spcPts val="0"/>
              </a:spcBef>
              <a:defRPr sz="1350" b="0" i="0" u="none" strike="noStrike" cap="none" baseline="0">
                <a:solidFill>
                  <a:schemeClr val="lt1"/>
                </a:solidFill>
                <a:latin typeface="Calibri"/>
                <a:ea typeface="Calibri"/>
                <a:cs typeface="Calibri"/>
                <a:sym typeface="Calibri"/>
              </a:defRPr>
            </a:lvl6pPr>
            <a:lvl7pPr marL="2057400" marR="0" indent="0" algn="l" rtl="0">
              <a:spcBef>
                <a:spcPts val="0"/>
              </a:spcBef>
              <a:defRPr sz="1350" b="0" i="0" u="none" strike="noStrike" cap="none" baseline="0">
                <a:solidFill>
                  <a:schemeClr val="lt1"/>
                </a:solidFill>
                <a:latin typeface="Calibri"/>
                <a:ea typeface="Calibri"/>
                <a:cs typeface="Calibri"/>
                <a:sym typeface="Calibri"/>
              </a:defRPr>
            </a:lvl7pPr>
            <a:lvl8pPr marL="2400300" marR="0" indent="0" algn="l" rtl="0">
              <a:spcBef>
                <a:spcPts val="0"/>
              </a:spcBef>
              <a:defRPr sz="1350" b="0" i="0" u="none" strike="noStrike" cap="none" baseline="0">
                <a:solidFill>
                  <a:schemeClr val="lt1"/>
                </a:solidFill>
                <a:latin typeface="Calibri"/>
                <a:ea typeface="Calibri"/>
                <a:cs typeface="Calibri"/>
                <a:sym typeface="Calibri"/>
              </a:defRPr>
            </a:lvl8pPr>
            <a:lvl9pPr marL="2743200" marR="0" indent="0" algn="l" rtl="0">
              <a:spcBef>
                <a:spcPts val="0"/>
              </a:spcBef>
              <a:defRPr sz="1350" b="0" i="0" u="none" strike="noStrike" cap="none" baseline="0">
                <a:solidFill>
                  <a:schemeClr val="lt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514350" y="4402931"/>
            <a:ext cx="5870744" cy="283368"/>
          </a:xfrm>
          <a:prstGeom prst="rect">
            <a:avLst/>
          </a:prstGeom>
          <a:noFill/>
          <a:ln>
            <a:noFill/>
          </a:ln>
        </p:spPr>
        <p:txBody>
          <a:bodyPr lIns="91425" tIns="91425" rIns="91425" bIns="91425" anchor="ctr" anchorCtr="0"/>
          <a:lstStyle>
            <a:lvl1pPr marL="0" marR="0" indent="0" algn="l" rtl="0">
              <a:spcBef>
                <a:spcPts val="0"/>
              </a:spcBef>
              <a:defRPr sz="750" b="0" i="0" u="none" strike="noStrike" cap="none" baseline="0">
                <a:solidFill>
                  <a:schemeClr val="lt1"/>
                </a:solidFill>
                <a:latin typeface="Calibri"/>
                <a:ea typeface="Calibri"/>
                <a:cs typeface="Calibri"/>
                <a:sym typeface="Calibri"/>
              </a:defRPr>
            </a:lvl1pPr>
            <a:lvl2pPr marL="342900" marR="0" indent="0" algn="l" rtl="0">
              <a:spcBef>
                <a:spcPts val="0"/>
              </a:spcBef>
              <a:defRPr sz="1350" b="0" i="0" u="none" strike="noStrike" cap="none" baseline="0">
                <a:solidFill>
                  <a:schemeClr val="lt1"/>
                </a:solidFill>
                <a:latin typeface="Calibri"/>
                <a:ea typeface="Calibri"/>
                <a:cs typeface="Calibri"/>
                <a:sym typeface="Calibri"/>
              </a:defRPr>
            </a:lvl2pPr>
            <a:lvl3pPr marL="685800" marR="0" indent="0" algn="l" rtl="0">
              <a:spcBef>
                <a:spcPts val="0"/>
              </a:spcBef>
              <a:defRPr sz="1350" b="0" i="0" u="none" strike="noStrike" cap="none" baseline="0">
                <a:solidFill>
                  <a:schemeClr val="lt1"/>
                </a:solidFill>
                <a:latin typeface="Calibri"/>
                <a:ea typeface="Calibri"/>
                <a:cs typeface="Calibri"/>
                <a:sym typeface="Calibri"/>
              </a:defRPr>
            </a:lvl3pPr>
            <a:lvl4pPr marL="1028700" marR="0" indent="0" algn="l" rtl="0">
              <a:spcBef>
                <a:spcPts val="0"/>
              </a:spcBef>
              <a:defRPr sz="1350" b="0" i="0" u="none" strike="noStrike" cap="none" baseline="0">
                <a:solidFill>
                  <a:schemeClr val="lt1"/>
                </a:solidFill>
                <a:latin typeface="Calibri"/>
                <a:ea typeface="Calibri"/>
                <a:cs typeface="Calibri"/>
                <a:sym typeface="Calibri"/>
              </a:defRPr>
            </a:lvl4pPr>
            <a:lvl5pPr marL="1371600" marR="0" indent="0" algn="l" rtl="0">
              <a:spcBef>
                <a:spcPts val="0"/>
              </a:spcBef>
              <a:defRPr sz="1350" b="0" i="0" u="none" strike="noStrike" cap="none" baseline="0">
                <a:solidFill>
                  <a:schemeClr val="lt1"/>
                </a:solidFill>
                <a:latin typeface="Calibri"/>
                <a:ea typeface="Calibri"/>
                <a:cs typeface="Calibri"/>
                <a:sym typeface="Calibri"/>
              </a:defRPr>
            </a:lvl5pPr>
            <a:lvl6pPr marL="1714500" marR="0" indent="0" algn="l" rtl="0">
              <a:spcBef>
                <a:spcPts val="0"/>
              </a:spcBef>
              <a:defRPr sz="1350" b="0" i="0" u="none" strike="noStrike" cap="none" baseline="0">
                <a:solidFill>
                  <a:schemeClr val="lt1"/>
                </a:solidFill>
                <a:latin typeface="Calibri"/>
                <a:ea typeface="Calibri"/>
                <a:cs typeface="Calibri"/>
                <a:sym typeface="Calibri"/>
              </a:defRPr>
            </a:lvl6pPr>
            <a:lvl7pPr marL="2057400" marR="0" indent="0" algn="l" rtl="0">
              <a:spcBef>
                <a:spcPts val="0"/>
              </a:spcBef>
              <a:defRPr sz="1350" b="0" i="0" u="none" strike="noStrike" cap="none" baseline="0">
                <a:solidFill>
                  <a:schemeClr val="lt1"/>
                </a:solidFill>
                <a:latin typeface="Calibri"/>
                <a:ea typeface="Calibri"/>
                <a:cs typeface="Calibri"/>
                <a:sym typeface="Calibri"/>
              </a:defRPr>
            </a:lvl7pPr>
            <a:lvl8pPr marL="2400300" marR="0" indent="0" algn="l" rtl="0">
              <a:spcBef>
                <a:spcPts val="0"/>
              </a:spcBef>
              <a:defRPr sz="1350" b="0" i="0" u="none" strike="noStrike" cap="none" baseline="0">
                <a:solidFill>
                  <a:schemeClr val="lt1"/>
                </a:solidFill>
                <a:latin typeface="Calibri"/>
                <a:ea typeface="Calibri"/>
                <a:cs typeface="Calibri"/>
                <a:sym typeface="Calibri"/>
              </a:defRPr>
            </a:lvl8pPr>
            <a:lvl9pPr marL="2743200" marR="0" indent="0" algn="l" rtl="0">
              <a:spcBef>
                <a:spcPts val="0"/>
              </a:spcBef>
              <a:defRPr sz="1350" b="0" i="0" u="none" strike="noStrike" cap="none" baseline="0">
                <a:solidFill>
                  <a:schemeClr val="lt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7699545" y="4402931"/>
            <a:ext cx="413375" cy="283368"/>
          </a:xfrm>
          <a:prstGeom prst="rect">
            <a:avLst/>
          </a:prstGeom>
          <a:noFill/>
          <a:ln>
            <a:noFill/>
          </a:ln>
        </p:spPr>
        <p:txBody>
          <a:bodyPr lIns="91425" tIns="45700" rIns="91425" bIns="45700" anchor="ctr" anchorCtr="0">
            <a:noAutofit/>
          </a:bodyPr>
          <a:lstStyle/>
          <a:p>
            <a:pPr>
              <a:buSzPct val="25000"/>
            </a:pPr>
            <a:fld id="{00000000-1234-1234-1234-123412341234}" type="slidenum">
              <a:rPr lang="en-US" sz="750" smtClean="0">
                <a:solidFill>
                  <a:schemeClr val="lt1"/>
                </a:solidFill>
                <a:latin typeface="Calibri"/>
                <a:ea typeface="Calibri"/>
                <a:cs typeface="Calibri"/>
                <a:sym typeface="Calibri"/>
              </a:rPr>
              <a:pPr>
                <a:buSzPct val="25000"/>
              </a:pPr>
              <a:t>‹#›</a:t>
            </a:fld>
            <a:endParaRPr lang="en-US" sz="7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5008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Clr>
                <a:srgbClr val="FFFFFF"/>
              </a:buClr>
              <a:buSzPts val="3600"/>
              <a:buFont typeface="Cabin Sketch"/>
              <a:buNone/>
              <a:defRPr sz="3600">
                <a:solidFill>
                  <a:srgbClr val="FFFFFF"/>
                </a:solidFill>
                <a:latin typeface="Cabin Sketch"/>
                <a:ea typeface="Cabin Sketch"/>
                <a:cs typeface="Cabin Sketch"/>
                <a:sym typeface="Cabin Sketch"/>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Clr>
                <a:srgbClr val="FFFFFF"/>
              </a:buClr>
              <a:buSzPts val="2800"/>
              <a:buFont typeface="Cabin Sketch"/>
              <a:buNone/>
              <a:defRPr>
                <a:solidFill>
                  <a:srgbClr val="FFFFFF"/>
                </a:solidFill>
                <a:latin typeface="Cabin Sketch"/>
                <a:ea typeface="Cabin Sketch"/>
                <a:cs typeface="Cabin Sketch"/>
                <a:sym typeface="Cabin Sketch"/>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Clr>
                <a:srgbClr val="FFFFFF"/>
              </a:buClr>
              <a:buSzPts val="1800"/>
              <a:buChar char="●"/>
              <a:defRPr>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Clr>
                <a:srgbClr val="FFFFFF"/>
              </a:buClr>
              <a:buSzPts val="2800"/>
              <a:buFont typeface="Cabin Sketch"/>
              <a:buNone/>
              <a:defRPr>
                <a:solidFill>
                  <a:srgbClr val="FFFFFF"/>
                </a:solidFill>
                <a:latin typeface="Cabin Sketch"/>
                <a:ea typeface="Cabin Sketch"/>
                <a:cs typeface="Cabin Sketch"/>
                <a:sym typeface="Cabin Sketch"/>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Clr>
                <a:srgbClr val="FFFFFF"/>
              </a:buClr>
              <a:buSzPts val="2800"/>
              <a:buFont typeface="Cabin Sketch"/>
              <a:buNone/>
              <a:defRPr>
                <a:solidFill>
                  <a:srgbClr val="FFFFFF"/>
                </a:solidFill>
                <a:latin typeface="Cabin Sketch"/>
                <a:ea typeface="Cabin Sketch"/>
                <a:cs typeface="Cabin Sketch"/>
                <a:sym typeface="Cabin Sketch"/>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2400"/>
              <a:buFont typeface="Cabin Sketch"/>
              <a:buNone/>
              <a:defRPr sz="2400">
                <a:solidFill>
                  <a:srgbClr val="FFFFFF"/>
                </a:solidFill>
                <a:latin typeface="Cabin Sketch"/>
                <a:ea typeface="Cabin Sketch"/>
                <a:cs typeface="Cabin Sketch"/>
                <a:sym typeface="Cabin Sketch"/>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1pPr>
            <a:lvl2pPr marL="914400" lvl="1"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2pPr>
            <a:lvl3pPr marL="1371600" lvl="2"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3pPr>
            <a:lvl4pPr marL="1828800" lvl="3"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4pPr>
            <a:lvl5pPr marL="2286000" lvl="4"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5pPr>
            <a:lvl6pPr marL="2743200" lvl="5"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6pPr>
            <a:lvl7pPr marL="3200400" lvl="6"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7pPr>
            <a:lvl8pPr marL="3657600" lvl="7" indent="-304800">
              <a:spcBef>
                <a:spcPts val="1600"/>
              </a:spcBef>
              <a:spcAft>
                <a:spcPts val="0"/>
              </a:spcAft>
              <a:buClr>
                <a:srgbClr val="FFFFFF"/>
              </a:buClr>
              <a:buSzPts val="1200"/>
              <a:buFont typeface="Cabin Sketch"/>
              <a:buChar char="○"/>
              <a:defRPr sz="1200">
                <a:solidFill>
                  <a:srgbClr val="FFFFFF"/>
                </a:solidFill>
                <a:latin typeface="Cabin Sketch"/>
                <a:ea typeface="Cabin Sketch"/>
                <a:cs typeface="Cabin Sketch"/>
                <a:sym typeface="Cabin Sketch"/>
              </a:defRPr>
            </a:lvl8pPr>
            <a:lvl9pPr marL="4114800" lvl="8" indent="-304800">
              <a:spcBef>
                <a:spcPts val="1600"/>
              </a:spcBef>
              <a:spcAft>
                <a:spcPts val="1600"/>
              </a:spcAft>
              <a:buClr>
                <a:srgbClr val="FFFFFF"/>
              </a:buClr>
              <a:buSzPts val="1200"/>
              <a:buFont typeface="Cabin Sketch"/>
              <a:buChar char="■"/>
              <a:defRPr sz="1200">
                <a:solidFill>
                  <a:srgbClr val="FFFFFF"/>
                </a:solidFill>
                <a:latin typeface="Cabin Sketch"/>
                <a:ea typeface="Cabin Sketch"/>
                <a:cs typeface="Cabin Sketch"/>
                <a:sym typeface="Cabin Sketch"/>
              </a:defRPr>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Font typeface="Cabin Sketch"/>
              <a:buNone/>
              <a:defRPr sz="4800">
                <a:solidFill>
                  <a:srgbClr val="FFFFFF"/>
                </a:solidFill>
                <a:latin typeface="Cabin Sketch"/>
                <a:ea typeface="Cabin Sketch"/>
                <a:cs typeface="Cabin Sketch"/>
                <a:sym typeface="Cabin Sketch"/>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800"/>
              <a:buFont typeface="Cabin Sketch"/>
              <a:buNone/>
              <a:defRPr sz="2800">
                <a:solidFill>
                  <a:srgbClr val="FFFFFF"/>
                </a:solidFill>
                <a:latin typeface="Cabin Sketch"/>
                <a:ea typeface="Cabin Sketch"/>
                <a:cs typeface="Cabin Sketch"/>
                <a:sym typeface="Cabin Sketc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rgbClr val="FFFFFF"/>
              </a:buClr>
              <a:buSzPts val="1800"/>
              <a:buFont typeface="Coming Soon"/>
              <a:buChar char="●"/>
              <a:defRPr sz="1800">
                <a:solidFill>
                  <a:srgbClr val="FFFFFF"/>
                </a:solidFill>
                <a:latin typeface="Coming Soon"/>
                <a:ea typeface="Coming Soon"/>
                <a:cs typeface="Coming Soon"/>
                <a:sym typeface="Coming Soon"/>
              </a:defRPr>
            </a:lvl1pPr>
            <a:lvl2pPr marL="914400" lvl="1"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2pPr>
            <a:lvl3pPr marL="1371600" lvl="2"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3pPr>
            <a:lvl4pPr marL="1828800" lvl="3"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4pPr>
            <a:lvl5pPr marL="2286000" lvl="4"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5pPr>
            <a:lvl6pPr marL="2743200" lvl="5"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6pPr>
            <a:lvl7pPr marL="3200400" lvl="6"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7pPr>
            <a:lvl8pPr marL="3657600" lvl="7" indent="-317500">
              <a:lnSpc>
                <a:spcPct val="115000"/>
              </a:lnSpc>
              <a:spcBef>
                <a:spcPts val="1600"/>
              </a:spcBef>
              <a:spcAft>
                <a:spcPts val="0"/>
              </a:spcAft>
              <a:buClr>
                <a:srgbClr val="FFFFFF"/>
              </a:buClr>
              <a:buSzPts val="1400"/>
              <a:buFont typeface="Coming Soon"/>
              <a:buChar char="○"/>
              <a:defRPr>
                <a:solidFill>
                  <a:srgbClr val="FFFFFF"/>
                </a:solidFill>
                <a:latin typeface="Coming Soon"/>
                <a:ea typeface="Coming Soon"/>
                <a:cs typeface="Coming Soon"/>
                <a:sym typeface="Coming Soon"/>
              </a:defRPr>
            </a:lvl8pPr>
            <a:lvl9pPr marL="4114800" lvl="8" indent="-317500">
              <a:lnSpc>
                <a:spcPct val="115000"/>
              </a:lnSpc>
              <a:spcBef>
                <a:spcPts val="1600"/>
              </a:spcBef>
              <a:spcAft>
                <a:spcPts val="1600"/>
              </a:spcAft>
              <a:buClr>
                <a:srgbClr val="FFFFFF"/>
              </a:buClr>
              <a:buSzPts val="1400"/>
              <a:buFont typeface="Coming Soon"/>
              <a:buChar char="■"/>
              <a:defRPr>
                <a:solidFill>
                  <a:srgbClr val="FFFFFF"/>
                </a:solidFill>
                <a:latin typeface="Coming Soon"/>
                <a:ea typeface="Coming Soon"/>
                <a:cs typeface="Coming Soon"/>
                <a:sym typeface="Coming Soo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hyperlink" Target="https://ajhcounselors.weebly.com/"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katyisd.org/campus/MCTC/Pages/default.aspx" TargetMode="External"/><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hyperlink" Target="https://www.katyisd.org/campus/MCTC/Documents/20-21%20Miller%20FAQ.pdf" TargetMode="External"/><Relationship Id="rId4" Type="http://schemas.openxmlformats.org/officeDocument/2006/relationships/hyperlink" Target="https://www.smore.com/h9ac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video" Target="https://www.youtube.com/embed/sWQGbM3capo?feature=oembe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jhcounselors.weebly.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107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t>High School Endorsements &amp; </a:t>
            </a:r>
            <a:br>
              <a:rPr lang="en" sz="4400" dirty="0"/>
            </a:br>
            <a:r>
              <a:rPr lang="en" sz="4400" dirty="0"/>
              <a:t>4 Year Plans</a:t>
            </a:r>
            <a:endParaRPr sz="4400" dirty="0"/>
          </a:p>
        </p:txBody>
      </p:sp>
      <p:sp>
        <p:nvSpPr>
          <p:cNvPr id="55" name="Google Shape;55;p13"/>
          <p:cNvSpPr txBox="1">
            <a:spLocks noGrp="1"/>
          </p:cNvSpPr>
          <p:nvPr>
            <p:ph type="subTitle" idx="1"/>
          </p:nvPr>
        </p:nvSpPr>
        <p:spPr>
          <a:xfrm>
            <a:off x="783075" y="1930550"/>
            <a:ext cx="74694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Parent Chat </a:t>
            </a:r>
            <a:endParaRPr dirty="0">
              <a:latin typeface="Coming Soon"/>
              <a:ea typeface="Coming Soon"/>
              <a:cs typeface="Coming Soon"/>
              <a:sym typeface="Coming Soon"/>
            </a:endParaRPr>
          </a:p>
        </p:txBody>
      </p:sp>
      <p:pic>
        <p:nvPicPr>
          <p:cNvPr id="4" name="Picture 3">
            <a:extLst>
              <a:ext uri="{FF2B5EF4-FFF2-40B4-BE49-F238E27FC236}">
                <a16:creationId xmlns:a16="http://schemas.microsoft.com/office/drawing/2014/main" id="{BFB88976-960D-4C7D-9F0B-C3E8C2616F2B}"/>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2548217" y="4240044"/>
            <a:ext cx="4142456" cy="317761"/>
          </a:xfrm>
          <a:prstGeom prst="rect">
            <a:avLst/>
          </a:prstGeom>
        </p:spPr>
      </p:pic>
      <p:pic>
        <p:nvPicPr>
          <p:cNvPr id="5" name="Picture 4">
            <a:extLst>
              <a:ext uri="{FF2B5EF4-FFF2-40B4-BE49-F238E27FC236}">
                <a16:creationId xmlns:a16="http://schemas.microsoft.com/office/drawing/2014/main" id="{28F9EC78-7A89-48CF-A738-BE2E1E40EE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860" t="5069" r="16823" b="6303"/>
          <a:stretch/>
        </p:blipFill>
        <p:spPr>
          <a:xfrm>
            <a:off x="3966399" y="2417529"/>
            <a:ext cx="1211202" cy="16434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2810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Public Service</a:t>
            </a:r>
            <a:endParaRPr sz="3600"/>
          </a:p>
        </p:txBody>
      </p:sp>
      <p:sp>
        <p:nvSpPr>
          <p:cNvPr id="116" name="Google Shape;116;p20"/>
          <p:cNvSpPr txBox="1">
            <a:spLocks noGrp="1"/>
          </p:cNvSpPr>
          <p:nvPr>
            <p:ph type="body" idx="1"/>
          </p:nvPr>
        </p:nvSpPr>
        <p:spPr>
          <a:xfrm>
            <a:off x="311700" y="1092900"/>
            <a:ext cx="8520600" cy="366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solidFill>
                  <a:schemeClr val="lt1"/>
                </a:solidFill>
              </a:rPr>
              <a:t>The following job clusters fall under the Public Service endorsement pathways:</a:t>
            </a:r>
            <a:endParaRPr sz="2000">
              <a:solidFill>
                <a:schemeClr val="lt1"/>
              </a:solidFill>
            </a:endParaRPr>
          </a:p>
          <a:p>
            <a:pPr marL="0" lvl="0" indent="0" algn="l" rtl="0">
              <a:lnSpc>
                <a:spcPct val="100000"/>
              </a:lnSpc>
              <a:spcBef>
                <a:spcPts val="0"/>
              </a:spcBef>
              <a:spcAft>
                <a:spcPts val="0"/>
              </a:spcAft>
              <a:buNone/>
            </a:pP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Health Science: EMT, Pharmacy Tech, Nurse, Pharmacist, Doctor</a:t>
            </a: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Education &amp; Training</a:t>
            </a: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Government &amp; Public Administration</a:t>
            </a: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Human Services: Cosmetology</a:t>
            </a: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Law, Public Safety, Corrections &amp; Security</a:t>
            </a:r>
            <a:endParaRPr sz="2000">
              <a:solidFill>
                <a:schemeClr val="lt1"/>
              </a:solidFill>
            </a:endParaRPr>
          </a:p>
          <a:p>
            <a:pPr marL="457200" lvl="0" indent="-355600" algn="l" rtl="0">
              <a:lnSpc>
                <a:spcPct val="150000"/>
              </a:lnSpc>
              <a:spcBef>
                <a:spcPts val="0"/>
              </a:spcBef>
              <a:spcAft>
                <a:spcPts val="0"/>
              </a:spcAft>
              <a:buClr>
                <a:schemeClr val="lt1"/>
              </a:buClr>
              <a:buSzPts val="2000"/>
              <a:buChar char="●"/>
            </a:pPr>
            <a:r>
              <a:rPr lang="en" sz="2000">
                <a:solidFill>
                  <a:schemeClr val="lt1"/>
                </a:solidFill>
              </a:rPr>
              <a:t>NJROTC (National Junior Reserve Officer Training Corps)</a:t>
            </a:r>
            <a:endParaRPr sz="2000">
              <a:solidFill>
                <a:schemeClr val="lt1"/>
              </a:solidFill>
            </a:endParaRPr>
          </a:p>
          <a:p>
            <a:pPr marL="0" lvl="0" indent="0" algn="l" rtl="0">
              <a:lnSpc>
                <a:spcPct val="100000"/>
              </a:lnSpc>
              <a:spcBef>
                <a:spcPts val="0"/>
              </a:spcBef>
              <a:spcAft>
                <a:spcPts val="0"/>
              </a:spcAft>
              <a:buNone/>
            </a:pPr>
            <a:endParaRPr sz="2000">
              <a:solidFill>
                <a:schemeClr val="lt1"/>
              </a:solidFill>
            </a:endParaRPr>
          </a:p>
          <a:p>
            <a:pPr marL="0" lvl="0" indent="0" algn="l" rtl="0">
              <a:spcBef>
                <a:spcPts val="0"/>
              </a:spcBef>
              <a:spcAft>
                <a:spcPts val="1600"/>
              </a:spcAft>
              <a:buNone/>
            </a:pPr>
            <a:endParaRPr/>
          </a:p>
        </p:txBody>
      </p:sp>
      <p:pic>
        <p:nvPicPr>
          <p:cNvPr id="117" name="Google Shape;117;p20"/>
          <p:cNvPicPr preferRelativeResize="0"/>
          <p:nvPr/>
        </p:nvPicPr>
        <p:blipFill>
          <a:blip r:embed="rId3">
            <a:alphaModFix/>
          </a:blip>
          <a:stretch>
            <a:fillRect/>
          </a:stretch>
        </p:blipFill>
        <p:spPr>
          <a:xfrm>
            <a:off x="5847050" y="2542625"/>
            <a:ext cx="2458200" cy="1617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Arts and Humanities</a:t>
            </a:r>
            <a:endParaRPr sz="3000"/>
          </a:p>
        </p:txBody>
      </p:sp>
      <p:sp>
        <p:nvSpPr>
          <p:cNvPr id="123" name="Google Shape;12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a:solidFill>
                  <a:schemeClr val="lt1"/>
                </a:solidFill>
              </a:rPr>
              <a:t>The following job clusters fall under the Arts and Humanities endorsement pathways:</a:t>
            </a:r>
            <a:endParaRPr sz="2000">
              <a:solidFill>
                <a:schemeClr val="lt1"/>
              </a:solidFill>
            </a:endParaRPr>
          </a:p>
          <a:p>
            <a:pPr marL="457200" lvl="0" indent="-342900" algn="l" rtl="0">
              <a:spcBef>
                <a:spcPts val="0"/>
              </a:spcBef>
              <a:spcAft>
                <a:spcPts val="0"/>
              </a:spcAft>
              <a:buSzPts val="1800"/>
              <a:buChar char="●"/>
            </a:pPr>
            <a:r>
              <a:rPr lang="en"/>
              <a:t>Social Studies</a:t>
            </a:r>
            <a:endParaRPr/>
          </a:p>
          <a:p>
            <a:pPr marL="457200" lvl="0" indent="-342900" algn="l" rtl="0">
              <a:spcBef>
                <a:spcPts val="0"/>
              </a:spcBef>
              <a:spcAft>
                <a:spcPts val="0"/>
              </a:spcAft>
              <a:buSzPts val="1800"/>
              <a:buChar char="●"/>
            </a:pPr>
            <a:r>
              <a:rPr lang="en"/>
              <a:t>Languages Other Than English </a:t>
            </a:r>
            <a:endParaRPr/>
          </a:p>
          <a:p>
            <a:pPr marL="457200" lvl="0" indent="-342900" algn="l" rtl="0">
              <a:spcBef>
                <a:spcPts val="0"/>
              </a:spcBef>
              <a:spcAft>
                <a:spcPts val="0"/>
              </a:spcAft>
              <a:buSzPts val="1800"/>
              <a:buChar char="●"/>
            </a:pPr>
            <a:r>
              <a:rPr lang="en"/>
              <a:t>Fine Arts</a:t>
            </a:r>
            <a:endParaRPr/>
          </a:p>
          <a:p>
            <a:pPr marL="457200" lvl="0" indent="-342900" algn="l" rtl="0">
              <a:spcBef>
                <a:spcPts val="0"/>
              </a:spcBef>
              <a:spcAft>
                <a:spcPts val="0"/>
              </a:spcAft>
              <a:buSzPts val="1800"/>
              <a:buChar char="●"/>
            </a:pPr>
            <a:r>
              <a:rPr lang="en"/>
              <a:t>English Language Arts</a:t>
            </a:r>
            <a:endParaRPr/>
          </a:p>
          <a:p>
            <a:pPr marL="0" lvl="0" indent="0" algn="l" rtl="0">
              <a:spcBef>
                <a:spcPts val="1600"/>
              </a:spcBef>
              <a:spcAft>
                <a:spcPts val="1600"/>
              </a:spcAft>
              <a:buNone/>
            </a:pPr>
            <a:endParaRPr/>
          </a:p>
        </p:txBody>
      </p:sp>
      <p:pic>
        <p:nvPicPr>
          <p:cNvPr id="124" name="Google Shape;124;p21"/>
          <p:cNvPicPr preferRelativeResize="0"/>
          <p:nvPr/>
        </p:nvPicPr>
        <p:blipFill>
          <a:blip r:embed="rId3">
            <a:alphaModFix/>
          </a:blip>
          <a:stretch>
            <a:fillRect/>
          </a:stretch>
        </p:blipFill>
        <p:spPr>
          <a:xfrm>
            <a:off x="5649000" y="3599625"/>
            <a:ext cx="2926175" cy="1163575"/>
          </a:xfrm>
          <a:prstGeom prst="rect">
            <a:avLst/>
          </a:prstGeom>
          <a:noFill/>
          <a:ln>
            <a:noFill/>
          </a:ln>
        </p:spPr>
      </p:pic>
      <p:pic>
        <p:nvPicPr>
          <p:cNvPr id="125" name="Google Shape;125;p21"/>
          <p:cNvPicPr preferRelativeResize="0"/>
          <p:nvPr/>
        </p:nvPicPr>
        <p:blipFill>
          <a:blip r:embed="rId4">
            <a:alphaModFix/>
          </a:blip>
          <a:stretch>
            <a:fillRect/>
          </a:stretch>
        </p:blipFill>
        <p:spPr>
          <a:xfrm>
            <a:off x="6058769" y="1928119"/>
            <a:ext cx="2197125" cy="1287250"/>
          </a:xfrm>
          <a:prstGeom prst="rect">
            <a:avLst/>
          </a:prstGeom>
          <a:noFill/>
          <a:ln>
            <a:noFill/>
          </a:ln>
        </p:spPr>
      </p:pic>
      <p:pic>
        <p:nvPicPr>
          <p:cNvPr id="126" name="Google Shape;126;p21"/>
          <p:cNvPicPr preferRelativeResize="0"/>
          <p:nvPr/>
        </p:nvPicPr>
        <p:blipFill>
          <a:blip r:embed="rId5">
            <a:alphaModFix/>
          </a:blip>
          <a:stretch>
            <a:fillRect/>
          </a:stretch>
        </p:blipFill>
        <p:spPr>
          <a:xfrm>
            <a:off x="630525" y="3215375"/>
            <a:ext cx="2331050" cy="1547825"/>
          </a:xfrm>
          <a:prstGeom prst="rect">
            <a:avLst/>
          </a:prstGeom>
          <a:noFill/>
          <a:ln>
            <a:noFill/>
          </a:ln>
        </p:spPr>
      </p:pic>
      <p:pic>
        <p:nvPicPr>
          <p:cNvPr id="127" name="Google Shape;127;p21"/>
          <p:cNvPicPr preferRelativeResize="0"/>
          <p:nvPr/>
        </p:nvPicPr>
        <p:blipFill>
          <a:blip r:embed="rId6">
            <a:alphaModFix/>
          </a:blip>
          <a:stretch>
            <a:fillRect/>
          </a:stretch>
        </p:blipFill>
        <p:spPr>
          <a:xfrm>
            <a:off x="3434900" y="2648461"/>
            <a:ext cx="2331050" cy="13102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311700" y="3220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Multidisciplinary Studies</a:t>
            </a:r>
            <a:endParaRPr sz="3600"/>
          </a:p>
        </p:txBody>
      </p:sp>
      <p:sp>
        <p:nvSpPr>
          <p:cNvPr id="133" name="Google Shape;133;p22"/>
          <p:cNvSpPr txBox="1">
            <a:spLocks noGrp="1"/>
          </p:cNvSpPr>
          <p:nvPr>
            <p:ph type="body" idx="1"/>
          </p:nvPr>
        </p:nvSpPr>
        <p:spPr>
          <a:xfrm>
            <a:off x="311700" y="10431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lt1"/>
                </a:solidFill>
              </a:rPr>
              <a:t>This endorsement </a:t>
            </a:r>
            <a:r>
              <a:rPr lang="en" dirty="0"/>
              <a:t>allows students to take a course of study selected from several endorsement areas as listed below: </a:t>
            </a:r>
            <a:endParaRPr dirty="0"/>
          </a:p>
          <a:p>
            <a:pPr marL="457200" lvl="0" indent="-342900" algn="l" rtl="0">
              <a:spcBef>
                <a:spcPts val="1600"/>
              </a:spcBef>
              <a:spcAft>
                <a:spcPts val="0"/>
              </a:spcAft>
              <a:buSzPts val="1800"/>
              <a:buChar char="●"/>
            </a:pPr>
            <a:r>
              <a:rPr lang="en" dirty="0"/>
              <a:t>4 Advanced courses from other endorsement areas</a:t>
            </a:r>
            <a:endParaRPr dirty="0"/>
          </a:p>
          <a:p>
            <a:pPr marL="457200" lvl="0" indent="-342900" algn="l" rtl="0">
              <a:spcBef>
                <a:spcPts val="0"/>
              </a:spcBef>
              <a:spcAft>
                <a:spcPts val="0"/>
              </a:spcAft>
              <a:buSzPts val="1800"/>
              <a:buChar char="●"/>
            </a:pPr>
            <a:r>
              <a:rPr lang="en" dirty="0"/>
              <a:t>4 credits in each core subject area including English IV and Chemistry and/or Physics</a:t>
            </a:r>
            <a:endParaRPr dirty="0"/>
          </a:p>
          <a:p>
            <a:pPr marL="457200" lvl="0" indent="-342900" algn="l" rtl="0">
              <a:spcBef>
                <a:spcPts val="0"/>
              </a:spcBef>
              <a:spcAft>
                <a:spcPts val="0"/>
              </a:spcAft>
              <a:buSzPts val="1800"/>
              <a:buChar char="●"/>
            </a:pPr>
            <a:r>
              <a:rPr lang="en" dirty="0"/>
              <a:t>4 credits in Advanced Placement or dual credit selected from English, Math, Science, Social Studies, other language (LOTE), or fine arts</a:t>
            </a:r>
            <a:endParaRPr dirty="0"/>
          </a:p>
          <a:p>
            <a:pPr marL="0" lvl="0" indent="0" algn="l" rtl="0">
              <a:spcBef>
                <a:spcPts val="1600"/>
              </a:spcBef>
              <a:spcAft>
                <a:spcPts val="1600"/>
              </a:spcAft>
              <a:buNone/>
            </a:pPr>
            <a:endParaRPr dirty="0"/>
          </a:p>
        </p:txBody>
      </p:sp>
      <p:pic>
        <p:nvPicPr>
          <p:cNvPr id="134" name="Google Shape;134;p22"/>
          <p:cNvPicPr preferRelativeResize="0"/>
          <p:nvPr/>
        </p:nvPicPr>
        <p:blipFill>
          <a:blip r:embed="rId3">
            <a:alphaModFix/>
          </a:blip>
          <a:stretch>
            <a:fillRect/>
          </a:stretch>
        </p:blipFill>
        <p:spPr>
          <a:xfrm rot="1">
            <a:off x="3380026" y="3648763"/>
            <a:ext cx="2383949" cy="1329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539394" y="161817"/>
            <a:ext cx="7380886" cy="973647"/>
          </a:xfrm>
          <a:prstGeom prst="rect">
            <a:avLst/>
          </a:prstGeom>
          <a:noFill/>
          <a:ln>
            <a:noFill/>
          </a:ln>
        </p:spPr>
        <p:txBody>
          <a:bodyPr spcFirstLastPara="1" wrap="square" lIns="68569" tIns="34275" rIns="68569" bIns="34275" anchor="ctr" anchorCtr="0">
            <a:noAutofit/>
          </a:bodyPr>
          <a:lstStyle/>
          <a:p>
            <a:pPr lvl="0" algn="ctr"/>
            <a:r>
              <a:rPr lang="en" sz="4950" dirty="0"/>
              <a:t>Endorsement</a:t>
            </a:r>
            <a:r>
              <a:rPr lang="en-US" sz="4950" dirty="0"/>
              <a:t>s</a:t>
            </a:r>
            <a:endParaRPr sz="4950" i="1" dirty="0">
              <a:solidFill>
                <a:schemeClr val="lt1"/>
              </a:solidFill>
              <a:latin typeface="Calibri"/>
              <a:ea typeface="Calibri"/>
              <a:cs typeface="Calibri"/>
              <a:sym typeface="Calibri"/>
            </a:endParaRPr>
          </a:p>
        </p:txBody>
      </p:sp>
      <p:sp>
        <p:nvSpPr>
          <p:cNvPr id="187" name="Google Shape;187;p23"/>
          <p:cNvSpPr txBox="1">
            <a:spLocks noGrp="1"/>
          </p:cNvSpPr>
          <p:nvPr>
            <p:ph type="body" idx="1"/>
          </p:nvPr>
        </p:nvSpPr>
        <p:spPr>
          <a:xfrm>
            <a:off x="352119" y="1035601"/>
            <a:ext cx="5532634" cy="3530258"/>
          </a:xfrm>
          <a:prstGeom prst="rect">
            <a:avLst/>
          </a:prstGeom>
          <a:noFill/>
          <a:ln>
            <a:noFill/>
          </a:ln>
        </p:spPr>
        <p:txBody>
          <a:bodyPr spcFirstLastPara="1" wrap="square" lIns="68569" tIns="34275" rIns="68569" bIns="34275" anchor="t" anchorCtr="0">
            <a:noAutofit/>
          </a:bodyPr>
          <a:lstStyle/>
          <a:p>
            <a:pPr>
              <a:buSzPts val="3200"/>
            </a:pPr>
            <a:r>
              <a:rPr lang="en-US" sz="1800" dirty="0"/>
              <a:t>The endorsement is a course of study related to your individual interests and goals. There are 5 endorsement pathways.</a:t>
            </a:r>
          </a:p>
          <a:p>
            <a:pPr marL="900113" lvl="2" indent="-214313">
              <a:buSzPts val="3200"/>
              <a:buFont typeface="Arial" panose="020B0604020202020204" pitchFamily="34" charset="0"/>
              <a:buChar char="•"/>
            </a:pPr>
            <a:endParaRPr lang="en-US" sz="750" b="0" dirty="0">
              <a:solidFill>
                <a:schemeClr val="lt1"/>
              </a:solidFill>
              <a:latin typeface="Cabin"/>
              <a:ea typeface="Cabin"/>
              <a:cs typeface="Cabin"/>
              <a:sym typeface="Cabin"/>
            </a:endParaRPr>
          </a:p>
          <a:p>
            <a:pPr marL="900113" lvl="2" indent="-214313">
              <a:buSzPts val="3200"/>
              <a:buFont typeface="Arial" panose="020B0604020202020204" pitchFamily="34" charset="0"/>
              <a:buChar char="•"/>
            </a:pPr>
            <a:r>
              <a:rPr lang="en-US" sz="1400" b="0" dirty="0">
                <a:latin typeface="Coming Soon" panose="020B0604020202020204" charset="0"/>
                <a:ea typeface="Coming Soon" panose="020B0604020202020204" charset="0"/>
                <a:cs typeface="Cabin"/>
                <a:sym typeface="Cabin"/>
              </a:rPr>
              <a:t>STEM (science, technology, engineering, and math)</a:t>
            </a:r>
          </a:p>
          <a:p>
            <a:pPr marL="900113" lvl="2" indent="-214313">
              <a:buSzPts val="3200"/>
              <a:buFont typeface="Arial" panose="020B0604020202020204" pitchFamily="34" charset="0"/>
              <a:buChar char="•"/>
            </a:pPr>
            <a:r>
              <a:rPr lang="en-US" sz="1400" b="0" dirty="0">
                <a:solidFill>
                  <a:schemeClr val="lt1"/>
                </a:solidFill>
                <a:latin typeface="Coming Soon" panose="020B0604020202020204" charset="0"/>
                <a:ea typeface="Coming Soon" panose="020B0604020202020204" charset="0"/>
                <a:cs typeface="Cabin"/>
                <a:sym typeface="Cabin"/>
              </a:rPr>
              <a:t>Business and Industry</a:t>
            </a:r>
          </a:p>
          <a:p>
            <a:pPr marL="900113" lvl="2" indent="-214313">
              <a:buSzPts val="3200"/>
              <a:buFont typeface="Arial" panose="020B0604020202020204" pitchFamily="34" charset="0"/>
              <a:buChar char="•"/>
            </a:pPr>
            <a:r>
              <a:rPr lang="en-US" sz="1400" b="0" dirty="0">
                <a:latin typeface="Coming Soon" panose="020B0604020202020204" charset="0"/>
                <a:ea typeface="Coming Soon" panose="020B0604020202020204" charset="0"/>
                <a:cs typeface="Cabin"/>
                <a:sym typeface="Cabin"/>
              </a:rPr>
              <a:t>Public Service</a:t>
            </a:r>
          </a:p>
          <a:p>
            <a:pPr marL="900113" lvl="2" indent="-214313">
              <a:buSzPts val="3200"/>
              <a:buFont typeface="Arial" panose="020B0604020202020204" pitchFamily="34" charset="0"/>
              <a:buChar char="•"/>
            </a:pPr>
            <a:r>
              <a:rPr lang="en-US" sz="1400" b="0" dirty="0">
                <a:solidFill>
                  <a:schemeClr val="lt1"/>
                </a:solidFill>
                <a:latin typeface="Coming Soon" panose="020B0604020202020204" charset="0"/>
                <a:ea typeface="Coming Soon" panose="020B0604020202020204" charset="0"/>
                <a:cs typeface="Cabin"/>
                <a:sym typeface="Cabin"/>
              </a:rPr>
              <a:t>Arts and Humanities</a:t>
            </a:r>
          </a:p>
          <a:p>
            <a:pPr marL="900113" lvl="2" indent="-214313">
              <a:buSzPts val="3200"/>
              <a:buFont typeface="Arial" panose="020B0604020202020204" pitchFamily="34" charset="0"/>
              <a:buChar char="•"/>
            </a:pPr>
            <a:r>
              <a:rPr lang="en-US" sz="1400" b="0" dirty="0">
                <a:latin typeface="Coming Soon" panose="020B0604020202020204" charset="0"/>
                <a:ea typeface="Coming Soon" panose="020B0604020202020204" charset="0"/>
                <a:cs typeface="Cabin"/>
                <a:sym typeface="Cabin"/>
              </a:rPr>
              <a:t>Multidisciplinary Studies</a:t>
            </a:r>
          </a:p>
          <a:p>
            <a:pPr lvl="2">
              <a:buSzPts val="3200"/>
            </a:pPr>
            <a:endParaRPr lang="en-US" sz="1400" b="0" dirty="0">
              <a:latin typeface="Coming Soon" panose="020B0604020202020204" charset="0"/>
              <a:ea typeface="Coming Soon" panose="020B0604020202020204" charset="0"/>
              <a:cs typeface="Cabin"/>
              <a:sym typeface="Cabin"/>
            </a:endParaRPr>
          </a:p>
          <a:p>
            <a:pPr>
              <a:buSzPts val="3200"/>
            </a:pPr>
            <a:r>
              <a:rPr lang="en-US" sz="1600" dirty="0">
                <a:latin typeface="Coming Soon" panose="020B0604020202020204" charset="0"/>
                <a:ea typeface="Coming Soon" panose="020B0604020202020204" charset="0"/>
                <a:cs typeface="Calibri" panose="020F0502020204030204" pitchFamily="34" charset="0"/>
                <a:sym typeface="Cabin"/>
              </a:rPr>
              <a:t>Whichever endorsement you select dictates which courses you will take in addition to your foundation courses. Each endorsement requires 4 additional courses, so you will graduate with 26 credits.</a:t>
            </a:r>
            <a:endParaRPr lang="en-US" sz="1600" dirty="0">
              <a:latin typeface="Coming Soon" panose="020B0604020202020204" charset="0"/>
              <a:ea typeface="Coming Soon" panose="020B0604020202020204" charset="0"/>
              <a:cs typeface="Cabin"/>
              <a:sym typeface="Cabin"/>
            </a:endParaRPr>
          </a:p>
        </p:txBody>
      </p:sp>
      <p:pic>
        <p:nvPicPr>
          <p:cNvPr id="188" name="Google Shape;188;p23"/>
          <p:cNvPicPr preferRelativeResize="0"/>
          <p:nvPr/>
        </p:nvPicPr>
        <p:blipFill rotWithShape="1">
          <a:blip r:embed="rId3">
            <a:alphaModFix/>
          </a:blip>
          <a:srcRect/>
          <a:stretch/>
        </p:blipFill>
        <p:spPr>
          <a:xfrm>
            <a:off x="5884753" y="1035601"/>
            <a:ext cx="2871855" cy="3714913"/>
          </a:xfrm>
          <a:prstGeom prst="rect">
            <a:avLst/>
          </a:prstGeom>
          <a:noFill/>
          <a:ln>
            <a:noFill/>
          </a:ln>
        </p:spPr>
      </p:pic>
    </p:spTree>
    <p:extLst>
      <p:ext uri="{BB962C8B-B14F-4D97-AF65-F5344CB8AC3E}">
        <p14:creationId xmlns:p14="http://schemas.microsoft.com/office/powerpoint/2010/main" val="394180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E2A9-32C4-4181-8F78-ABB631C88701}"/>
              </a:ext>
            </a:extLst>
          </p:cNvPr>
          <p:cNvSpPr>
            <a:spLocks noGrp="1"/>
          </p:cNvSpPr>
          <p:nvPr>
            <p:ph type="title"/>
          </p:nvPr>
        </p:nvSpPr>
        <p:spPr/>
        <p:txBody>
          <a:bodyPr/>
          <a:lstStyle/>
          <a:p>
            <a:r>
              <a:rPr lang="en-US" dirty="0"/>
              <a:t>Distinguished Level of Achievement (DLA)=Sprinkles</a:t>
            </a:r>
          </a:p>
        </p:txBody>
      </p:sp>
      <p:pic>
        <p:nvPicPr>
          <p:cNvPr id="4" name="Shape 211">
            <a:extLst>
              <a:ext uri="{FF2B5EF4-FFF2-40B4-BE49-F238E27FC236}">
                <a16:creationId xmlns:a16="http://schemas.microsoft.com/office/drawing/2014/main" id="{410CF8B3-0653-400F-8A26-C086C0A3D76D}"/>
              </a:ext>
            </a:extLst>
          </p:cNvPr>
          <p:cNvPicPr preferRelativeResize="0">
            <a:picLocks noGrp="1"/>
          </p:cNvPicPr>
          <p:nvPr>
            <p:ph idx="1"/>
          </p:nvPr>
        </p:nvPicPr>
        <p:blipFill>
          <a:blip r:embed="rId3">
            <a:alphaModFix/>
          </a:blip>
          <a:stretch>
            <a:fillRect/>
          </a:stretch>
        </p:blipFill>
        <p:spPr>
          <a:xfrm>
            <a:off x="1895414" y="1032651"/>
            <a:ext cx="5232968" cy="3078197"/>
          </a:xfrm>
          <a:prstGeom prst="rect">
            <a:avLst/>
          </a:prstGeom>
          <a:noFill/>
          <a:ln>
            <a:noFill/>
          </a:ln>
        </p:spPr>
      </p:pic>
      <p:sp>
        <p:nvSpPr>
          <p:cNvPr id="5" name="TextBox 4">
            <a:extLst>
              <a:ext uri="{FF2B5EF4-FFF2-40B4-BE49-F238E27FC236}">
                <a16:creationId xmlns:a16="http://schemas.microsoft.com/office/drawing/2014/main" id="{51C1D221-7C9F-47CD-A581-40F967B304DF}"/>
              </a:ext>
            </a:extLst>
          </p:cNvPr>
          <p:cNvSpPr txBox="1"/>
          <p:nvPr/>
        </p:nvSpPr>
        <p:spPr>
          <a:xfrm>
            <a:off x="634074" y="4221197"/>
            <a:ext cx="7755649" cy="646331"/>
          </a:xfrm>
          <a:prstGeom prst="rect">
            <a:avLst/>
          </a:prstGeom>
          <a:noFill/>
        </p:spPr>
        <p:txBody>
          <a:bodyPr wrap="none" rtlCol="0">
            <a:spAutoFit/>
          </a:bodyPr>
          <a:lstStyle/>
          <a:p>
            <a:r>
              <a:rPr lang="en-US" sz="1800" dirty="0">
                <a:solidFill>
                  <a:schemeClr val="bg1"/>
                </a:solidFill>
                <a:latin typeface="Coming Soon" panose="020B0604020202020204" charset="0"/>
                <a:ea typeface="Coming Soon" panose="020B0604020202020204" charset="0"/>
              </a:rPr>
              <a:t>4 Math Credits and 4 Science credits are required for all endorsements. </a:t>
            </a:r>
          </a:p>
          <a:p>
            <a:r>
              <a:rPr lang="en-US" sz="1800" dirty="0">
                <a:solidFill>
                  <a:schemeClr val="bg1"/>
                </a:solidFill>
                <a:latin typeface="Coming Soon" panose="020B0604020202020204" charset="0"/>
                <a:ea typeface="Coming Soon" panose="020B0604020202020204" charset="0"/>
              </a:rPr>
              <a:t>Algebra II is required for the DLA</a:t>
            </a:r>
          </a:p>
        </p:txBody>
      </p:sp>
    </p:spTree>
    <p:extLst>
      <p:ext uri="{BB962C8B-B14F-4D97-AF65-F5344CB8AC3E}">
        <p14:creationId xmlns:p14="http://schemas.microsoft.com/office/powerpoint/2010/main" val="1167450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79142" y="1211966"/>
            <a:ext cx="1107281" cy="1114425"/>
          </a:xfrm>
          <a:prstGeom prst="rect">
            <a:avLst/>
          </a:prstGeom>
        </p:spPr>
      </p:pic>
      <p:sp>
        <p:nvSpPr>
          <p:cNvPr id="9" name="TextBox 8"/>
          <p:cNvSpPr txBox="1"/>
          <p:nvPr/>
        </p:nvSpPr>
        <p:spPr>
          <a:xfrm>
            <a:off x="269742" y="2326391"/>
            <a:ext cx="1726082" cy="1754326"/>
          </a:xfrm>
          <a:prstGeom prst="rect">
            <a:avLst/>
          </a:prstGeom>
          <a:noFill/>
        </p:spPr>
        <p:txBody>
          <a:bodyPr wrap="square" rtlCol="0">
            <a:spAutoFit/>
          </a:bodyPr>
          <a:lstStyle/>
          <a:p>
            <a:pPr algn="ctr"/>
            <a:r>
              <a:rPr lang="en-US" sz="5400" b="1" dirty="0">
                <a:solidFill>
                  <a:srgbClr val="C00000"/>
                </a:solidFill>
                <a:latin typeface="Gill Sans MT" panose="020B0502020104020203" pitchFamily="34" charset="0"/>
              </a:rPr>
              <a:t>TOP </a:t>
            </a:r>
          </a:p>
          <a:p>
            <a:pPr algn="ctr"/>
            <a:r>
              <a:rPr lang="en-US" sz="5400" b="1" dirty="0">
                <a:solidFill>
                  <a:srgbClr val="C00000"/>
                </a:solidFill>
                <a:latin typeface="Gill Sans MT" panose="020B0502020104020203" pitchFamily="34" charset="0"/>
              </a:rPr>
              <a:t>10%</a:t>
            </a:r>
          </a:p>
        </p:txBody>
      </p:sp>
      <p:sp>
        <p:nvSpPr>
          <p:cNvPr id="7" name="Rectangle 6"/>
          <p:cNvSpPr/>
          <p:nvPr/>
        </p:nvSpPr>
        <p:spPr>
          <a:xfrm>
            <a:off x="1995823" y="1325166"/>
            <a:ext cx="7148177" cy="2894382"/>
          </a:xfrm>
          <a:prstGeom prst="rect">
            <a:avLst/>
          </a:prstGeom>
        </p:spPr>
        <p:txBody>
          <a:bodyPr wrap="square">
            <a:spAutoFit/>
          </a:bodyPr>
          <a:lstStyle/>
          <a:p>
            <a:pPr>
              <a:spcBef>
                <a:spcPts val="225"/>
              </a:spcBef>
              <a:spcAft>
                <a:spcPts val="225"/>
              </a:spcAft>
            </a:pPr>
            <a:r>
              <a:rPr lang="en-US" sz="1875" dirty="0">
                <a:solidFill>
                  <a:schemeClr val="bg1">
                    <a:lumMod val="95000"/>
                  </a:schemeClr>
                </a:solidFill>
              </a:rPr>
              <a:t>Requirements to qualify for automatic admission consideration:</a:t>
            </a:r>
          </a:p>
          <a:p>
            <a:pPr marL="342900" indent="-342900">
              <a:spcBef>
                <a:spcPts val="225"/>
              </a:spcBef>
              <a:spcAft>
                <a:spcPts val="225"/>
              </a:spcAft>
              <a:buFont typeface="Arial" panose="020B0604020202020204" pitchFamily="34" charset="0"/>
              <a:buChar char="•"/>
            </a:pPr>
            <a:r>
              <a:rPr lang="en-US" sz="1875" dirty="0">
                <a:solidFill>
                  <a:schemeClr val="bg1">
                    <a:lumMod val="95000"/>
                  </a:schemeClr>
                </a:solidFill>
              </a:rPr>
              <a:t>Complete the FHSP + Endorsement, including the Distinguished Level of Achievement, </a:t>
            </a:r>
          </a:p>
          <a:p>
            <a:pPr marL="342900" indent="-342900">
              <a:spcBef>
                <a:spcPts val="225"/>
              </a:spcBef>
              <a:spcAft>
                <a:spcPts val="225"/>
              </a:spcAft>
              <a:buFont typeface="Arial" panose="020B0604020202020204" pitchFamily="34" charset="0"/>
              <a:buChar char="•"/>
            </a:pPr>
            <a:r>
              <a:rPr lang="en-US" sz="1875" dirty="0">
                <a:solidFill>
                  <a:schemeClr val="bg1">
                    <a:lumMod val="95000"/>
                  </a:schemeClr>
                </a:solidFill>
              </a:rPr>
              <a:t>Earn a satisfactory ACT or SAT score,  </a:t>
            </a:r>
          </a:p>
          <a:p>
            <a:pPr marL="342900" indent="-342900">
              <a:spcBef>
                <a:spcPts val="225"/>
              </a:spcBef>
              <a:spcAft>
                <a:spcPts val="225"/>
              </a:spcAft>
              <a:buFont typeface="Arial" panose="020B0604020202020204" pitchFamily="34" charset="0"/>
              <a:buChar char="•"/>
            </a:pPr>
            <a:r>
              <a:rPr lang="en-US" sz="1875" dirty="0">
                <a:solidFill>
                  <a:schemeClr val="bg1">
                    <a:lumMod val="95000"/>
                  </a:schemeClr>
                </a:solidFill>
              </a:rPr>
              <a:t>Submit the application before the college or university’s deadline, and </a:t>
            </a:r>
          </a:p>
          <a:p>
            <a:pPr marL="342900" indent="-342900">
              <a:spcBef>
                <a:spcPts val="225"/>
              </a:spcBef>
              <a:spcAft>
                <a:spcPts val="225"/>
              </a:spcAft>
              <a:buFont typeface="Arial" panose="020B0604020202020204" pitchFamily="34" charset="0"/>
              <a:buChar char="•"/>
            </a:pPr>
            <a:r>
              <a:rPr lang="en-US" sz="1875" dirty="0">
                <a:solidFill>
                  <a:schemeClr val="bg1">
                    <a:lumMod val="95000"/>
                  </a:schemeClr>
                </a:solidFill>
              </a:rPr>
              <a:t>Provide a final high school transcript verifying completion of the FHSP + Endorsement, including the Distinguished Level of Achievement. </a:t>
            </a:r>
          </a:p>
        </p:txBody>
      </p:sp>
      <p:sp>
        <p:nvSpPr>
          <p:cNvPr id="10" name="Rectangle 2"/>
          <p:cNvSpPr>
            <a:spLocks noGrp="1" noChangeArrowheads="1"/>
          </p:cNvSpPr>
          <p:nvPr>
            <p:ph type="title"/>
          </p:nvPr>
        </p:nvSpPr>
        <p:spPr>
          <a:xfrm>
            <a:off x="450476" y="294396"/>
            <a:ext cx="8276978" cy="685800"/>
          </a:xfrm>
        </p:spPr>
        <p:txBody>
          <a:bodyPr>
            <a:normAutofit fontScale="90000"/>
          </a:bodyPr>
          <a:lstStyle/>
          <a:p>
            <a:pPr algn="ctr" eaLnBrk="1" hangingPunct="1"/>
            <a:r>
              <a:rPr lang="en-US" altLang="en-US" b="1" dirty="0"/>
              <a:t>INFORMATION FOR STUDENTS TAKING </a:t>
            </a:r>
            <a:br>
              <a:rPr lang="en-US" altLang="en-US" b="1" dirty="0"/>
            </a:br>
            <a:r>
              <a:rPr lang="en-US" altLang="en-US" b="1" dirty="0"/>
              <a:t>High school credit courses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3407" y="688800"/>
            <a:ext cx="502790" cy="502790"/>
          </a:xfrm>
          <a:prstGeom prst="rect">
            <a:avLst/>
          </a:prstGeom>
        </p:spPr>
      </p:pic>
      <p:sp>
        <p:nvSpPr>
          <p:cNvPr id="13" name="TextBox 12"/>
          <p:cNvSpPr txBox="1"/>
          <p:nvPr/>
        </p:nvSpPr>
        <p:spPr>
          <a:xfrm>
            <a:off x="1593806" y="4292111"/>
            <a:ext cx="7133648" cy="430887"/>
          </a:xfrm>
          <a:prstGeom prst="rect">
            <a:avLst/>
          </a:prstGeom>
          <a:noFill/>
        </p:spPr>
        <p:txBody>
          <a:bodyPr wrap="square" rtlCol="0">
            <a:spAutoFit/>
          </a:bodyPr>
          <a:lstStyle/>
          <a:p>
            <a:pPr algn="ctr"/>
            <a:r>
              <a:rPr lang="en-US" sz="1100" i="1" dirty="0">
                <a:solidFill>
                  <a:schemeClr val="bg1">
                    <a:lumMod val="95000"/>
                  </a:schemeClr>
                </a:solidFill>
              </a:rPr>
              <a:t>All semester grades and grade points earned in high school credit courses become a permanent part of the student’s high school transcript and are factored into the student’s grade point average and class rank. </a:t>
            </a:r>
          </a:p>
        </p:txBody>
      </p:sp>
      <p:pic>
        <p:nvPicPr>
          <p:cNvPr id="11" name="Picture 10">
            <a:extLst>
              <a:ext uri="{FF2B5EF4-FFF2-40B4-BE49-F238E27FC236}">
                <a16:creationId xmlns:a16="http://schemas.microsoft.com/office/drawing/2014/main" id="{A8DBFB94-9EE5-4563-BF37-6B4F2285BA3A}"/>
              </a:ext>
            </a:extLst>
          </p:cNvPr>
          <p:cNvPicPr>
            <a:picLocks noChangeAspect="1"/>
          </p:cNvPicPr>
          <p:nvPr/>
        </p:nvPicPr>
        <p:blipFill>
          <a:blip r:embed="rId5"/>
          <a:stretch>
            <a:fillRect/>
          </a:stretch>
        </p:blipFill>
        <p:spPr>
          <a:xfrm>
            <a:off x="7745396" y="346971"/>
            <a:ext cx="757839" cy="978195"/>
          </a:xfrm>
          <a:prstGeom prst="rect">
            <a:avLst/>
          </a:prstGeom>
        </p:spPr>
      </p:pic>
    </p:spTree>
    <p:extLst>
      <p:ext uri="{BB962C8B-B14F-4D97-AF65-F5344CB8AC3E}">
        <p14:creationId xmlns:p14="http://schemas.microsoft.com/office/powerpoint/2010/main" val="338811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700" y="3004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The 4 Year P</a:t>
            </a:r>
            <a:r>
              <a:rPr lang="en-US" sz="3200" dirty="0"/>
              <a:t>l</a:t>
            </a:r>
            <a:r>
              <a:rPr lang="en" sz="3200" dirty="0"/>
              <a:t>an</a:t>
            </a:r>
            <a:endParaRPr sz="3200" dirty="0"/>
          </a:p>
        </p:txBody>
      </p:sp>
      <p:sp>
        <p:nvSpPr>
          <p:cNvPr id="140" name="Google Shape;140;p23"/>
          <p:cNvSpPr txBox="1">
            <a:spLocks noGrp="1"/>
          </p:cNvSpPr>
          <p:nvPr>
            <p:ph type="body" idx="1"/>
          </p:nvPr>
        </p:nvSpPr>
        <p:spPr>
          <a:xfrm>
            <a:off x="381643" y="857371"/>
            <a:ext cx="4061400" cy="38294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Coming Soon"/>
                <a:ea typeface="Coming Soon"/>
                <a:cs typeface="Coming Soon"/>
                <a:sym typeface="Coming Soon"/>
              </a:rPr>
              <a:t>The 4 Year P</a:t>
            </a:r>
            <a:r>
              <a:rPr lang="en-US" sz="1600" dirty="0">
                <a:latin typeface="Coming Soon"/>
                <a:ea typeface="Coming Soon"/>
                <a:cs typeface="Coming Soon"/>
                <a:sym typeface="Coming Soon"/>
              </a:rPr>
              <a:t>l</a:t>
            </a:r>
            <a:r>
              <a:rPr lang="en" sz="1600" dirty="0">
                <a:latin typeface="Coming Soon"/>
                <a:ea typeface="Coming Soon"/>
                <a:cs typeface="Coming Soon"/>
                <a:sym typeface="Coming Soon"/>
              </a:rPr>
              <a:t>an is a </a:t>
            </a:r>
            <a:r>
              <a:rPr lang="en" sz="1600" dirty="0"/>
              <a:t>p</a:t>
            </a:r>
            <a:r>
              <a:rPr lang="en" sz="1600" dirty="0">
                <a:latin typeface="Coming Soon"/>
                <a:ea typeface="Coming Soon"/>
                <a:cs typeface="Coming Soon"/>
                <a:sym typeface="Coming Soon"/>
              </a:rPr>
              <a:t>ersonal </a:t>
            </a:r>
            <a:r>
              <a:rPr lang="en" sz="1600" dirty="0"/>
              <a:t>g</a:t>
            </a:r>
            <a:r>
              <a:rPr lang="en" sz="1600" dirty="0">
                <a:latin typeface="Coming Soon"/>
                <a:ea typeface="Coming Soon"/>
                <a:cs typeface="Coming Soon"/>
                <a:sym typeface="Coming Soon"/>
              </a:rPr>
              <a:t>raduation </a:t>
            </a:r>
            <a:r>
              <a:rPr lang="en" sz="1600" dirty="0"/>
              <a:t>p</a:t>
            </a:r>
            <a:r>
              <a:rPr lang="en" sz="1600" dirty="0">
                <a:latin typeface="Coming Soon"/>
                <a:ea typeface="Coming Soon"/>
                <a:cs typeface="Coming Soon"/>
                <a:sym typeface="Coming Soon"/>
              </a:rPr>
              <a:t>lan that is just that...it’s personalized!</a:t>
            </a:r>
            <a:endParaRPr sz="1600" dirty="0">
              <a:latin typeface="Coming Soon"/>
              <a:ea typeface="Coming Soon"/>
              <a:cs typeface="Coming Soon"/>
              <a:sym typeface="Coming Soon"/>
            </a:endParaRPr>
          </a:p>
          <a:p>
            <a:pPr marL="457200" lvl="0" indent="-342900" algn="l" rtl="0">
              <a:spcBef>
                <a:spcPts val="1600"/>
              </a:spcBef>
              <a:spcAft>
                <a:spcPts val="0"/>
              </a:spcAft>
              <a:buSzPts val="1800"/>
              <a:buFont typeface="Coming Soon"/>
              <a:buChar char="●"/>
            </a:pPr>
            <a:r>
              <a:rPr lang="en" sz="1600" dirty="0">
                <a:latin typeface="Coming Soon"/>
                <a:ea typeface="Coming Soon"/>
                <a:cs typeface="Coming Soon"/>
                <a:sym typeface="Coming Soon"/>
              </a:rPr>
              <a:t>What are </a:t>
            </a:r>
            <a:r>
              <a:rPr lang="en" sz="1600" i="1" dirty="0">
                <a:latin typeface="Coming Soon"/>
                <a:ea typeface="Coming Soon"/>
                <a:cs typeface="Coming Soon"/>
                <a:sym typeface="Coming Soon"/>
              </a:rPr>
              <a:t>your </a:t>
            </a:r>
            <a:r>
              <a:rPr lang="en" sz="1600" dirty="0">
                <a:latin typeface="Coming Soon"/>
                <a:ea typeface="Coming Soon"/>
                <a:cs typeface="Coming Soon"/>
                <a:sym typeface="Coming Soon"/>
              </a:rPr>
              <a:t>interests?</a:t>
            </a:r>
            <a:endParaRPr sz="1600" dirty="0">
              <a:latin typeface="Coming Soon"/>
              <a:ea typeface="Coming Soon"/>
              <a:cs typeface="Coming Soon"/>
              <a:sym typeface="Coming Soon"/>
            </a:endParaRPr>
          </a:p>
          <a:p>
            <a:pPr marL="457200" lvl="0" indent="-342900" algn="l" rtl="0">
              <a:spcBef>
                <a:spcPts val="0"/>
              </a:spcBef>
              <a:spcAft>
                <a:spcPts val="0"/>
              </a:spcAft>
              <a:buSzPts val="1800"/>
              <a:buFont typeface="Coming Soon"/>
              <a:buChar char="●"/>
            </a:pPr>
            <a:r>
              <a:rPr lang="en" sz="1600" dirty="0">
                <a:latin typeface="Coming Soon"/>
                <a:ea typeface="Coming Soon"/>
                <a:cs typeface="Coming Soon"/>
                <a:sym typeface="Coming Soon"/>
              </a:rPr>
              <a:t>What are </a:t>
            </a:r>
            <a:r>
              <a:rPr lang="en" sz="1600" i="1" dirty="0">
                <a:latin typeface="Coming Soon"/>
                <a:ea typeface="Coming Soon"/>
                <a:cs typeface="Coming Soon"/>
                <a:sym typeface="Coming Soon"/>
              </a:rPr>
              <a:t>your </a:t>
            </a:r>
            <a:r>
              <a:rPr lang="en" sz="1600" dirty="0">
                <a:latin typeface="Coming Soon"/>
                <a:ea typeface="Coming Soon"/>
                <a:cs typeface="Coming Soon"/>
                <a:sym typeface="Coming Soon"/>
              </a:rPr>
              <a:t>goals?</a:t>
            </a:r>
            <a:endParaRPr sz="1600" dirty="0">
              <a:latin typeface="Coming Soon"/>
              <a:ea typeface="Coming Soon"/>
              <a:cs typeface="Coming Soon"/>
              <a:sym typeface="Coming Soon"/>
            </a:endParaRPr>
          </a:p>
          <a:p>
            <a:pPr marL="0" lvl="0" indent="0" algn="l" rtl="0">
              <a:spcBef>
                <a:spcPts val="0"/>
              </a:spcBef>
              <a:spcAft>
                <a:spcPts val="0"/>
              </a:spcAft>
              <a:buNone/>
            </a:pPr>
            <a:endParaRPr sz="1600" dirty="0">
              <a:latin typeface="Coming Soon"/>
              <a:ea typeface="Coming Soon"/>
              <a:cs typeface="Coming Soon"/>
              <a:sym typeface="Coming Soon"/>
            </a:endParaRPr>
          </a:p>
          <a:p>
            <a:pPr marL="0" lvl="0" indent="0" algn="l" rtl="0">
              <a:spcBef>
                <a:spcPts val="0"/>
              </a:spcBef>
              <a:spcAft>
                <a:spcPts val="0"/>
              </a:spcAft>
              <a:buNone/>
            </a:pPr>
            <a:r>
              <a:rPr lang="en" sz="1600" dirty="0">
                <a:latin typeface="Coming Soon"/>
                <a:ea typeface="Coming Soon"/>
                <a:cs typeface="Coming Soon"/>
                <a:sym typeface="Coming Soon"/>
              </a:rPr>
              <a:t>The Foundation Plan allows flexibility and choices, so you are able to choose the course of study that best fits YOU!</a:t>
            </a:r>
          </a:p>
          <a:p>
            <a:pPr marL="0" lvl="0" indent="0" algn="l" rtl="0">
              <a:spcBef>
                <a:spcPts val="0"/>
              </a:spcBef>
              <a:spcAft>
                <a:spcPts val="0"/>
              </a:spcAft>
              <a:buNone/>
            </a:pPr>
            <a:endParaRPr lang="en" sz="1600" dirty="0"/>
          </a:p>
          <a:p>
            <a:pPr marL="0" lvl="0" indent="0" algn="l" rtl="0">
              <a:spcBef>
                <a:spcPts val="0"/>
              </a:spcBef>
              <a:spcAft>
                <a:spcPts val="0"/>
              </a:spcAft>
              <a:buNone/>
            </a:pPr>
            <a:r>
              <a:rPr lang="en" sz="1600" dirty="0">
                <a:latin typeface="Coming Soon"/>
                <a:ea typeface="Coming Soon"/>
                <a:cs typeface="Coming Soon"/>
                <a:sym typeface="Coming Soon"/>
              </a:rPr>
              <a:t>We will develop this plan this year. </a:t>
            </a:r>
            <a:r>
              <a:rPr lang="en" sz="1600" dirty="0"/>
              <a:t>It is a fluid document. It can, and most likely, will change throughout high school.</a:t>
            </a:r>
            <a:endParaRPr sz="1600" dirty="0">
              <a:latin typeface="Coming Soon"/>
              <a:ea typeface="Coming Soon"/>
              <a:cs typeface="Coming Soon"/>
              <a:sym typeface="Coming Soon"/>
            </a:endParaRPr>
          </a:p>
          <a:p>
            <a:pPr marL="0" lvl="0" indent="0" algn="l" rtl="0">
              <a:spcBef>
                <a:spcPts val="0"/>
              </a:spcBef>
              <a:spcAft>
                <a:spcPts val="1600"/>
              </a:spcAft>
              <a:buNone/>
            </a:pPr>
            <a:endParaRPr dirty="0">
              <a:latin typeface="Coming Soon"/>
              <a:ea typeface="Coming Soon"/>
              <a:cs typeface="Coming Soon"/>
              <a:sym typeface="Coming Soon"/>
            </a:endParaRPr>
          </a:p>
        </p:txBody>
      </p:sp>
      <p:pic>
        <p:nvPicPr>
          <p:cNvPr id="3" name="Picture 2">
            <a:extLst>
              <a:ext uri="{FF2B5EF4-FFF2-40B4-BE49-F238E27FC236}">
                <a16:creationId xmlns:a16="http://schemas.microsoft.com/office/drawing/2014/main" id="{59F89848-8E58-4AC2-8D25-8D4A71C6E7C6}"/>
              </a:ext>
            </a:extLst>
          </p:cNvPr>
          <p:cNvPicPr>
            <a:picLocks noChangeAspect="1"/>
          </p:cNvPicPr>
          <p:nvPr/>
        </p:nvPicPr>
        <p:blipFill>
          <a:blip r:embed="rId3"/>
          <a:stretch>
            <a:fillRect/>
          </a:stretch>
        </p:blipFill>
        <p:spPr>
          <a:xfrm>
            <a:off x="4572000" y="1240305"/>
            <a:ext cx="3985414" cy="29919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ADE5-B42D-4232-A1DB-B686304BAF99}"/>
              </a:ext>
            </a:extLst>
          </p:cNvPr>
          <p:cNvSpPr>
            <a:spLocks noGrp="1"/>
          </p:cNvSpPr>
          <p:nvPr>
            <p:ph type="title"/>
          </p:nvPr>
        </p:nvSpPr>
        <p:spPr>
          <a:xfrm>
            <a:off x="311700" y="308438"/>
            <a:ext cx="8520600" cy="572700"/>
          </a:xfrm>
        </p:spPr>
        <p:txBody>
          <a:bodyPr/>
          <a:lstStyle/>
          <a:p>
            <a:r>
              <a:rPr lang="en-US" dirty="0"/>
              <a:t>Tools for Planning</a:t>
            </a:r>
          </a:p>
        </p:txBody>
      </p:sp>
      <p:pic>
        <p:nvPicPr>
          <p:cNvPr id="3" name="Picture 2">
            <a:extLst>
              <a:ext uri="{FF2B5EF4-FFF2-40B4-BE49-F238E27FC236}">
                <a16:creationId xmlns:a16="http://schemas.microsoft.com/office/drawing/2014/main" id="{34AF05AA-CC98-4ECE-BC43-95DE03FA279E}"/>
              </a:ext>
            </a:extLst>
          </p:cNvPr>
          <p:cNvPicPr>
            <a:picLocks noChangeAspect="1"/>
          </p:cNvPicPr>
          <p:nvPr/>
        </p:nvPicPr>
        <p:blipFill>
          <a:blip r:embed="rId2"/>
          <a:stretch>
            <a:fillRect/>
          </a:stretch>
        </p:blipFill>
        <p:spPr>
          <a:xfrm rot="20772605">
            <a:off x="839378" y="1125071"/>
            <a:ext cx="2343410" cy="2893358"/>
          </a:xfrm>
          <a:prstGeom prst="rect">
            <a:avLst/>
          </a:prstGeom>
        </p:spPr>
      </p:pic>
      <p:pic>
        <p:nvPicPr>
          <p:cNvPr id="5" name="Picture 4">
            <a:extLst>
              <a:ext uri="{FF2B5EF4-FFF2-40B4-BE49-F238E27FC236}">
                <a16:creationId xmlns:a16="http://schemas.microsoft.com/office/drawing/2014/main" id="{AFFF08A2-865E-4C12-90B5-FDE1AC72A445}"/>
              </a:ext>
            </a:extLst>
          </p:cNvPr>
          <p:cNvPicPr>
            <a:picLocks noChangeAspect="1"/>
          </p:cNvPicPr>
          <p:nvPr/>
        </p:nvPicPr>
        <p:blipFill>
          <a:blip r:embed="rId3"/>
          <a:stretch>
            <a:fillRect/>
          </a:stretch>
        </p:blipFill>
        <p:spPr>
          <a:xfrm>
            <a:off x="3382936" y="409291"/>
            <a:ext cx="2334990" cy="2981875"/>
          </a:xfrm>
          <a:prstGeom prst="rect">
            <a:avLst/>
          </a:prstGeom>
        </p:spPr>
      </p:pic>
      <p:pic>
        <p:nvPicPr>
          <p:cNvPr id="7" name="Picture 6">
            <a:extLst>
              <a:ext uri="{FF2B5EF4-FFF2-40B4-BE49-F238E27FC236}">
                <a16:creationId xmlns:a16="http://schemas.microsoft.com/office/drawing/2014/main" id="{CF5B3407-2714-4B2A-80E6-A3B4C03CC66E}"/>
              </a:ext>
            </a:extLst>
          </p:cNvPr>
          <p:cNvPicPr>
            <a:picLocks noChangeAspect="1"/>
          </p:cNvPicPr>
          <p:nvPr/>
        </p:nvPicPr>
        <p:blipFill>
          <a:blip r:embed="rId4"/>
          <a:stretch>
            <a:fillRect/>
          </a:stretch>
        </p:blipFill>
        <p:spPr>
          <a:xfrm rot="1093149">
            <a:off x="5875309" y="546686"/>
            <a:ext cx="2907026" cy="2182393"/>
          </a:xfrm>
          <a:prstGeom prst="rect">
            <a:avLst/>
          </a:prstGeom>
        </p:spPr>
      </p:pic>
      <p:sp>
        <p:nvSpPr>
          <p:cNvPr id="10" name="TextBox 9">
            <a:extLst>
              <a:ext uri="{FF2B5EF4-FFF2-40B4-BE49-F238E27FC236}">
                <a16:creationId xmlns:a16="http://schemas.microsoft.com/office/drawing/2014/main" id="{BF80E24A-6C49-40C4-98B9-2EEC5FC13A61}"/>
              </a:ext>
            </a:extLst>
          </p:cNvPr>
          <p:cNvSpPr txBox="1"/>
          <p:nvPr/>
        </p:nvSpPr>
        <p:spPr>
          <a:xfrm>
            <a:off x="4729484" y="3634733"/>
            <a:ext cx="3886200" cy="1200329"/>
          </a:xfrm>
          <a:prstGeom prst="rect">
            <a:avLst/>
          </a:prstGeom>
          <a:noFill/>
        </p:spPr>
        <p:txBody>
          <a:bodyPr wrap="square" rtlCol="0">
            <a:spAutoFit/>
          </a:bodyPr>
          <a:lstStyle/>
          <a:p>
            <a:pPr algn="ctr"/>
            <a:r>
              <a:rPr lang="en-US" sz="2400" b="1" dirty="0">
                <a:solidFill>
                  <a:schemeClr val="bg1"/>
                </a:solidFill>
                <a:latin typeface="Coming Soon" panose="020B0604020202020204" charset="0"/>
                <a:ea typeface="Coming Soon" panose="020B0604020202020204" charset="0"/>
                <a:hlinkClick r:id="rId5">
                  <a:extLst>
                    <a:ext uri="{A12FA001-AC4F-418D-AE19-62706E023703}">
                      <ahyp:hlinkClr xmlns:ahyp="http://schemas.microsoft.com/office/drawing/2018/hyperlinkcolor" val="tx"/>
                    </a:ext>
                  </a:extLst>
                </a:hlinkClick>
              </a:rPr>
              <a:t>AJH Counseling Website </a:t>
            </a:r>
            <a:r>
              <a:rPr lang="en-US" sz="2400" b="1" dirty="0">
                <a:solidFill>
                  <a:schemeClr val="bg1"/>
                </a:solidFill>
                <a:latin typeface="Coming Soon" panose="020B0604020202020204" charset="0"/>
                <a:ea typeface="Coming Soon" panose="020B0604020202020204" charset="0"/>
              </a:rPr>
              <a:t>under the Course Selection Tab</a:t>
            </a:r>
          </a:p>
        </p:txBody>
      </p:sp>
    </p:spTree>
    <p:extLst>
      <p:ext uri="{BB962C8B-B14F-4D97-AF65-F5344CB8AC3E}">
        <p14:creationId xmlns:p14="http://schemas.microsoft.com/office/powerpoint/2010/main" val="74424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25B0CE-0704-4F4E-A6E9-901331A14DCB}"/>
              </a:ext>
            </a:extLst>
          </p:cNvPr>
          <p:cNvPicPr>
            <a:picLocks noChangeAspect="1"/>
          </p:cNvPicPr>
          <p:nvPr/>
        </p:nvPicPr>
        <p:blipFill>
          <a:blip r:embed="rId2"/>
          <a:stretch>
            <a:fillRect/>
          </a:stretch>
        </p:blipFill>
        <p:spPr>
          <a:xfrm>
            <a:off x="1846428" y="525581"/>
            <a:ext cx="5451143" cy="4092337"/>
          </a:xfrm>
          <a:prstGeom prst="rect">
            <a:avLst/>
          </a:prstGeom>
        </p:spPr>
      </p:pic>
    </p:spTree>
    <p:extLst>
      <p:ext uri="{BB962C8B-B14F-4D97-AF65-F5344CB8AC3E}">
        <p14:creationId xmlns:p14="http://schemas.microsoft.com/office/powerpoint/2010/main" val="1929494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311700" y="313225"/>
            <a:ext cx="8520600" cy="70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t>High School Credit Courses in JH</a:t>
            </a:r>
            <a:endParaRPr sz="3400" dirty="0"/>
          </a:p>
        </p:txBody>
      </p:sp>
      <p:sp>
        <p:nvSpPr>
          <p:cNvPr id="147" name="Google Shape;147;p24"/>
          <p:cNvSpPr txBox="1">
            <a:spLocks noGrp="1"/>
          </p:cNvSpPr>
          <p:nvPr>
            <p:ph type="body" idx="1"/>
          </p:nvPr>
        </p:nvSpPr>
        <p:spPr>
          <a:xfrm>
            <a:off x="599100" y="960525"/>
            <a:ext cx="7945800" cy="357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latin typeface="Coming Soon"/>
                <a:ea typeface="Coming Soon"/>
                <a:cs typeface="Coming Soon"/>
                <a:sym typeface="Coming Soon"/>
              </a:rPr>
              <a:t>Some high school credit courses are available to junior high students. High school credit courses available to be taken in 8th grade include:</a:t>
            </a:r>
            <a:endParaRPr dirty="0">
              <a:latin typeface="Coming Soon"/>
              <a:ea typeface="Coming Soon"/>
              <a:cs typeface="Coming Soon"/>
              <a:sym typeface="Coming Soon"/>
            </a:endParaRPr>
          </a:p>
          <a:p>
            <a:pPr marL="457200" lvl="0" indent="0" algn="l" rtl="0">
              <a:spcBef>
                <a:spcPts val="0"/>
              </a:spcBef>
              <a:spcAft>
                <a:spcPts val="0"/>
              </a:spcAft>
              <a:buClr>
                <a:schemeClr val="dk1"/>
              </a:buClr>
              <a:buSzPts val="1100"/>
              <a:buFont typeface="Arial"/>
              <a:buNone/>
            </a:pPr>
            <a:r>
              <a:rPr lang="en" sz="2300" dirty="0">
                <a:latin typeface="Coming Soon"/>
                <a:ea typeface="Coming Soon"/>
                <a:cs typeface="Coming Soon"/>
                <a:sym typeface="Coming Soon"/>
              </a:rPr>
              <a:t>•</a:t>
            </a:r>
            <a:r>
              <a:rPr lang="en" dirty="0">
                <a:latin typeface="Coming Soon"/>
                <a:ea typeface="Coming Soon"/>
                <a:cs typeface="Coming Soon"/>
                <a:sym typeface="Coming Soon"/>
              </a:rPr>
              <a:t>Algebra I </a:t>
            </a:r>
            <a:endParaRPr dirty="0">
              <a:latin typeface="Coming Soon"/>
              <a:ea typeface="Coming Soon"/>
              <a:cs typeface="Coming Soon"/>
              <a:sym typeface="Coming Soon"/>
            </a:endParaRPr>
          </a:p>
          <a:p>
            <a:pPr marL="457200" lvl="0" indent="0" algn="l" rtl="0">
              <a:spcBef>
                <a:spcPts val="0"/>
              </a:spcBef>
              <a:spcAft>
                <a:spcPts val="0"/>
              </a:spcAft>
              <a:buClr>
                <a:schemeClr val="dk1"/>
              </a:buClr>
              <a:buSzPts val="1100"/>
              <a:buFont typeface="Arial"/>
              <a:buNone/>
            </a:pPr>
            <a:r>
              <a:rPr lang="en" sz="2300" dirty="0">
                <a:latin typeface="Coming Soon"/>
                <a:ea typeface="Coming Soon"/>
                <a:cs typeface="Coming Soon"/>
                <a:sym typeface="Coming Soon"/>
              </a:rPr>
              <a:t>•</a:t>
            </a:r>
            <a:r>
              <a:rPr lang="en" dirty="0">
                <a:latin typeface="Coming Soon"/>
                <a:ea typeface="Coming Soon"/>
                <a:cs typeface="Coming Soon"/>
                <a:sym typeface="Coming Soon"/>
              </a:rPr>
              <a:t>Art I for High School Credit </a:t>
            </a:r>
            <a:r>
              <a:rPr lang="en" sz="1400" dirty="0">
                <a:latin typeface="Coming Soon"/>
                <a:ea typeface="Coming Soon"/>
                <a:cs typeface="Coming Soon"/>
                <a:sym typeface="Coming Soon"/>
              </a:rPr>
              <a:t>(</a:t>
            </a:r>
            <a:r>
              <a:rPr lang="en" sz="1400" dirty="0"/>
              <a:t>one</a:t>
            </a:r>
            <a:r>
              <a:rPr lang="en" sz="1400" dirty="0">
                <a:latin typeface="Coming Soon"/>
                <a:ea typeface="Coming Soon"/>
                <a:cs typeface="Coming Soon"/>
                <a:sym typeface="Coming Soon"/>
              </a:rPr>
              <a:t> year of junior high art required)</a:t>
            </a:r>
            <a:endParaRPr sz="1400" dirty="0">
              <a:latin typeface="Coming Soon"/>
              <a:ea typeface="Coming Soon"/>
              <a:cs typeface="Coming Soon"/>
              <a:sym typeface="Coming Soon"/>
            </a:endParaRPr>
          </a:p>
          <a:p>
            <a:pPr marL="457200" lvl="0" indent="0" algn="l" rtl="0">
              <a:spcBef>
                <a:spcPts val="0"/>
              </a:spcBef>
              <a:spcAft>
                <a:spcPts val="0"/>
              </a:spcAft>
              <a:buClr>
                <a:schemeClr val="dk1"/>
              </a:buClr>
              <a:buSzPts val="1100"/>
              <a:buFont typeface="Arial"/>
              <a:buNone/>
            </a:pPr>
            <a:r>
              <a:rPr lang="en" sz="2300" dirty="0">
                <a:latin typeface="Coming Soon"/>
                <a:ea typeface="Coming Soon"/>
                <a:cs typeface="Coming Soon"/>
                <a:sym typeface="Coming Soon"/>
              </a:rPr>
              <a:t>•</a:t>
            </a:r>
            <a:r>
              <a:rPr lang="en" dirty="0">
                <a:latin typeface="Coming Soon"/>
                <a:ea typeface="Coming Soon"/>
                <a:cs typeface="Coming Soon"/>
                <a:sym typeface="Coming Soon"/>
              </a:rPr>
              <a:t>Spanish 1</a:t>
            </a:r>
            <a:endParaRPr dirty="0"/>
          </a:p>
          <a:p>
            <a:pPr marL="457200" lvl="0" indent="0" algn="l" rtl="0">
              <a:spcBef>
                <a:spcPts val="0"/>
              </a:spcBef>
              <a:spcAft>
                <a:spcPts val="0"/>
              </a:spcAft>
              <a:buClr>
                <a:schemeClr val="dk1"/>
              </a:buClr>
              <a:buSzPts val="1100"/>
              <a:buFont typeface="Arial"/>
              <a:buNone/>
            </a:pPr>
            <a:r>
              <a:rPr lang="en" sz="2300" dirty="0">
                <a:solidFill>
                  <a:schemeClr val="lt1"/>
                </a:solidFill>
              </a:rPr>
              <a:t>•</a:t>
            </a:r>
            <a:r>
              <a:rPr lang="en" dirty="0"/>
              <a:t>Spanish for Spanish Speakers (by approval only)</a:t>
            </a:r>
          </a:p>
          <a:p>
            <a:pPr marL="742950" indent="-285750">
              <a:buClr>
                <a:schemeClr val="dk1"/>
              </a:buClr>
              <a:buSzPts val="1100"/>
            </a:pPr>
            <a:r>
              <a:rPr lang="en" dirty="0">
                <a:solidFill>
                  <a:schemeClr val="bg1"/>
                </a:solidFill>
              </a:rPr>
              <a:t>Touch Systems Data Entry/Web Communications</a:t>
            </a:r>
            <a:endParaRPr dirty="0">
              <a:solidFill>
                <a:schemeClr val="bg1"/>
              </a:solidFill>
            </a:endParaRPr>
          </a:p>
          <a:p>
            <a:pPr marL="457200" lvl="0" indent="0" algn="l" rtl="0">
              <a:spcBef>
                <a:spcPts val="0"/>
              </a:spcBef>
              <a:spcAft>
                <a:spcPts val="0"/>
              </a:spcAft>
              <a:buClr>
                <a:schemeClr val="dk1"/>
              </a:buClr>
              <a:buSzPts val="1100"/>
              <a:buFont typeface="Arial"/>
              <a:buNone/>
            </a:pPr>
            <a:r>
              <a:rPr lang="en" sz="2300" dirty="0">
                <a:latin typeface="Coming Soon"/>
                <a:ea typeface="Coming Soon"/>
                <a:cs typeface="Coming Soon"/>
                <a:sym typeface="Coming Soon"/>
              </a:rPr>
              <a:t>•</a:t>
            </a:r>
            <a:r>
              <a:rPr lang="en" dirty="0"/>
              <a:t>Principles </a:t>
            </a:r>
            <a:r>
              <a:rPr lang="en" dirty="0">
                <a:latin typeface="Coming Soon"/>
                <a:ea typeface="Coming Soon"/>
                <a:cs typeface="Coming Soon"/>
                <a:sym typeface="Coming Soon"/>
              </a:rPr>
              <a:t>of Applied Engineering </a:t>
            </a:r>
            <a:r>
              <a:rPr lang="en" sz="1400" dirty="0">
                <a:latin typeface="Coming Soon"/>
                <a:ea typeface="Coming Soon"/>
                <a:cs typeface="Coming Soon"/>
                <a:sym typeface="Coming Soon"/>
              </a:rPr>
              <a:t>(</a:t>
            </a:r>
            <a:r>
              <a:rPr lang="en" sz="1400" dirty="0"/>
              <a:t>recommended corequisite Algebra I) </a:t>
            </a:r>
            <a:endParaRPr sz="1400" dirty="0"/>
          </a:p>
          <a:p>
            <a:pPr marL="457200" lvl="0" indent="0" algn="l" rtl="0">
              <a:spcBef>
                <a:spcPts val="0"/>
              </a:spcBef>
              <a:spcAft>
                <a:spcPts val="0"/>
              </a:spcAft>
              <a:buClr>
                <a:schemeClr val="dk1"/>
              </a:buClr>
              <a:buSzPts val="1100"/>
              <a:buFont typeface="Arial"/>
              <a:buNone/>
            </a:pPr>
            <a:r>
              <a:rPr lang="en" sz="2300" dirty="0">
                <a:solidFill>
                  <a:schemeClr val="lt1"/>
                </a:solidFill>
              </a:rPr>
              <a:t>•</a:t>
            </a:r>
            <a:r>
              <a:rPr lang="en" dirty="0"/>
              <a:t>Principles of Information Technology</a:t>
            </a:r>
          </a:p>
          <a:p>
            <a:pPr marL="457200" lvl="0" indent="0" algn="l" rtl="0">
              <a:spcBef>
                <a:spcPts val="0"/>
              </a:spcBef>
              <a:spcAft>
                <a:spcPts val="0"/>
              </a:spcAft>
              <a:buClr>
                <a:schemeClr val="dk1"/>
              </a:buClr>
              <a:buSzPts val="1100"/>
              <a:buFont typeface="Arial"/>
              <a:buNone/>
            </a:pPr>
            <a:r>
              <a:rPr lang="en" sz="2300" dirty="0">
                <a:latin typeface="Coming Soon"/>
                <a:ea typeface="Coming Soon"/>
                <a:cs typeface="Coming Soon"/>
                <a:sym typeface="Coming Soon"/>
              </a:rPr>
              <a:t>•</a:t>
            </a:r>
            <a:r>
              <a:rPr lang="en" dirty="0">
                <a:latin typeface="Coming Soon"/>
                <a:ea typeface="Coming Soon"/>
                <a:cs typeface="Coming Soon"/>
                <a:sym typeface="Coming Soon"/>
              </a:rPr>
              <a:t>Principles of Human Services </a:t>
            </a:r>
          </a:p>
          <a:p>
            <a:pPr marL="457200" lvl="0" indent="0" algn="l" rtl="0">
              <a:spcBef>
                <a:spcPts val="0"/>
              </a:spcBef>
              <a:spcAft>
                <a:spcPts val="0"/>
              </a:spcAft>
              <a:buClr>
                <a:schemeClr val="dk1"/>
              </a:buClr>
              <a:buSzPts val="1100"/>
              <a:buFont typeface="Arial"/>
              <a:buNone/>
            </a:pPr>
            <a:endParaRPr lang="en" dirty="0">
              <a:latin typeface="Coming Soon"/>
              <a:ea typeface="Coming Soon"/>
              <a:cs typeface="Coming Soon"/>
              <a:sym typeface="Coming Soon"/>
            </a:endParaRPr>
          </a:p>
          <a:p>
            <a:pPr marL="457200" lvl="0" indent="0" algn="l" rtl="0">
              <a:spcBef>
                <a:spcPts val="0"/>
              </a:spcBef>
              <a:spcAft>
                <a:spcPts val="0"/>
              </a:spcAft>
              <a:buClr>
                <a:schemeClr val="dk1"/>
              </a:buClr>
              <a:buSzPts val="1100"/>
              <a:buFont typeface="Arial"/>
              <a:buNone/>
            </a:pPr>
            <a:endParaRPr dirty="0">
              <a:latin typeface="Coming Soon"/>
              <a:ea typeface="Coming Soon"/>
              <a:cs typeface="Coming Soon"/>
              <a:sym typeface="Coming Soon"/>
            </a:endParaRPr>
          </a:p>
          <a:p>
            <a:pPr marL="0" lvl="0" indent="0" algn="l" rtl="0">
              <a:spcBef>
                <a:spcPts val="0"/>
              </a:spcBef>
              <a:spcAft>
                <a:spcPts val="1600"/>
              </a:spcAft>
              <a:buNone/>
            </a:pPr>
            <a:endParaRPr dirty="0">
              <a:latin typeface="Coming Soon"/>
              <a:ea typeface="Coming Soon"/>
              <a:cs typeface="Coming Soon"/>
              <a:sym typeface="Coming Soon"/>
            </a:endParaRPr>
          </a:p>
        </p:txBody>
      </p:sp>
      <p:pic>
        <p:nvPicPr>
          <p:cNvPr id="5" name="Picture 4">
            <a:extLst>
              <a:ext uri="{FF2B5EF4-FFF2-40B4-BE49-F238E27FC236}">
                <a16:creationId xmlns:a16="http://schemas.microsoft.com/office/drawing/2014/main" id="{E8A30D14-8485-4506-BB99-47B49EE805EC}"/>
              </a:ext>
            </a:extLst>
          </p:cNvPr>
          <p:cNvPicPr>
            <a:picLocks noChangeAspect="1"/>
          </p:cNvPicPr>
          <p:nvPr/>
        </p:nvPicPr>
        <p:blipFill>
          <a:blip r:embed="rId3"/>
          <a:stretch>
            <a:fillRect/>
          </a:stretch>
        </p:blipFill>
        <p:spPr>
          <a:xfrm rot="1093149">
            <a:off x="6963710" y="2330855"/>
            <a:ext cx="1818257" cy="13650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409625" y="445025"/>
            <a:ext cx="842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500"/>
              <a:t>Objective:</a:t>
            </a:r>
            <a:endParaRPr sz="6500"/>
          </a:p>
        </p:txBody>
      </p:sp>
      <p:sp>
        <p:nvSpPr>
          <p:cNvPr id="63" name="Google Shape;63;p14"/>
          <p:cNvSpPr txBox="1">
            <a:spLocks noGrp="1"/>
          </p:cNvSpPr>
          <p:nvPr>
            <p:ph type="body" idx="1"/>
          </p:nvPr>
        </p:nvSpPr>
        <p:spPr>
          <a:xfrm>
            <a:off x="409500" y="1819150"/>
            <a:ext cx="8422800" cy="27498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Font typeface="Coming Soon"/>
              <a:buChar char="★"/>
            </a:pPr>
            <a:r>
              <a:rPr lang="en" sz="2500" dirty="0">
                <a:latin typeface="Coming Soon"/>
                <a:ea typeface="Coming Soon"/>
                <a:cs typeface="Coming Soon"/>
                <a:sym typeface="Coming Soon"/>
              </a:rPr>
              <a:t>We will explore how to prepare for the high school classes </a:t>
            </a:r>
            <a:r>
              <a:rPr lang="en" sz="2500" dirty="0"/>
              <a:t>your child will</a:t>
            </a:r>
            <a:r>
              <a:rPr lang="en" sz="2500" dirty="0">
                <a:latin typeface="Coming Soon"/>
                <a:ea typeface="Coming Soon"/>
                <a:cs typeface="Coming Soon"/>
                <a:sym typeface="Coming Soon"/>
              </a:rPr>
              <a:t> need to take.</a:t>
            </a:r>
            <a:endParaRPr sz="2500" dirty="0">
              <a:latin typeface="Coming Soon"/>
              <a:ea typeface="Coming Soon"/>
              <a:cs typeface="Coming Soon"/>
              <a:sym typeface="Coming Soon"/>
            </a:endParaRPr>
          </a:p>
          <a:p>
            <a:pPr marL="457200" lvl="0" indent="-387350" algn="l" rtl="0">
              <a:spcBef>
                <a:spcPts val="0"/>
              </a:spcBef>
              <a:spcAft>
                <a:spcPts val="0"/>
              </a:spcAft>
              <a:buSzPts val="2500"/>
              <a:buFont typeface="Coming Soon"/>
              <a:buChar char="★"/>
            </a:pPr>
            <a:r>
              <a:rPr lang="en" sz="2500" dirty="0"/>
              <a:t>We will explore the 5 possible endorsements to choose from in high school.</a:t>
            </a:r>
            <a:endParaRPr sz="2500" dirty="0">
              <a:latin typeface="Coming Soon"/>
              <a:ea typeface="Coming Soon"/>
              <a:cs typeface="Coming Soon"/>
              <a:sym typeface="Coming Soo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Shape 252"/>
          <p:cNvSpPr txBox="1">
            <a:spLocks noGrp="1"/>
          </p:cNvSpPr>
          <p:nvPr>
            <p:ph type="title"/>
          </p:nvPr>
        </p:nvSpPr>
        <p:spPr>
          <a:xfrm>
            <a:off x="489077" y="406744"/>
            <a:ext cx="8098756" cy="969770"/>
          </a:xfrm>
          <a:prstGeom prst="rect">
            <a:avLst/>
          </a:prstGeom>
          <a:noFill/>
          <a:ln>
            <a:noFill/>
          </a:ln>
        </p:spPr>
        <p:txBody>
          <a:bodyPr spcFirstLastPara="1" wrap="square" lIns="68569" tIns="34275" rIns="68569" bIns="34275" anchor="ctr" anchorCtr="0">
            <a:noAutofit/>
          </a:bodyPr>
          <a:lstStyle/>
          <a:p>
            <a:pPr>
              <a:buClr>
                <a:schemeClr val="lt1"/>
              </a:buClr>
              <a:buSzPct val="25000"/>
            </a:pPr>
            <a:r>
              <a:rPr lang="en-US" sz="4050" dirty="0">
                <a:solidFill>
                  <a:schemeClr val="lt1"/>
                </a:solidFill>
                <a:latin typeface="Cabin Sketch" panose="020B0604020202020204" charset="0"/>
                <a:ea typeface="Arial"/>
                <a:cs typeface="Arial"/>
                <a:sym typeface="Arial"/>
              </a:rPr>
              <a:t>PLANNING YOUR FOUNDATION:</a:t>
            </a:r>
            <a:br>
              <a:rPr lang="en-US" sz="4050" dirty="0">
                <a:solidFill>
                  <a:schemeClr val="lt1"/>
                </a:solidFill>
                <a:latin typeface="Cabin Sketch" panose="020B0604020202020204" charset="0"/>
                <a:ea typeface="Arial"/>
                <a:cs typeface="Arial"/>
                <a:sym typeface="Arial"/>
              </a:rPr>
            </a:br>
            <a:r>
              <a:rPr lang="en-US" sz="4050" dirty="0">
                <a:solidFill>
                  <a:schemeClr val="lt1"/>
                </a:solidFill>
                <a:latin typeface="Cabin Sketch" panose="020B0604020202020204" charset="0"/>
                <a:ea typeface="Arial"/>
                <a:cs typeface="Arial"/>
                <a:sym typeface="Arial"/>
              </a:rPr>
              <a:t>ENGLISH LANGUAGE ARTS</a:t>
            </a:r>
          </a:p>
        </p:txBody>
      </p:sp>
      <p:sp>
        <p:nvSpPr>
          <p:cNvPr id="253" name="Shape 253"/>
          <p:cNvSpPr txBox="1"/>
          <p:nvPr/>
        </p:nvSpPr>
        <p:spPr>
          <a:xfrm>
            <a:off x="3751227" y="1868052"/>
            <a:ext cx="5484767" cy="2700740"/>
          </a:xfrm>
          <a:prstGeom prst="rect">
            <a:avLst/>
          </a:prstGeom>
          <a:noFill/>
          <a:ln>
            <a:noFill/>
          </a:ln>
        </p:spPr>
        <p:txBody>
          <a:bodyPr lIns="68569" tIns="34275" rIns="68569" bIns="34275" anchor="ctr" anchorCtr="0">
            <a:noAutofit/>
          </a:bodyPr>
          <a:lstStyle/>
          <a:p>
            <a:pPr>
              <a:buClr>
                <a:schemeClr val="lt1"/>
              </a:buClr>
              <a:buSzPct val="25000"/>
            </a:pPr>
            <a:r>
              <a:rPr lang="en-US" sz="1800" dirty="0">
                <a:solidFill>
                  <a:schemeClr val="lt1"/>
                </a:solidFill>
                <a:latin typeface="Coming Soon" panose="020B0604020202020204" charset="0"/>
                <a:ea typeface="Coming Soon" panose="020B0604020202020204" charset="0"/>
                <a:cs typeface="Cabin"/>
                <a:sym typeface="Cabin"/>
              </a:rPr>
              <a:t>Four credits of English are required, including </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English I</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English II</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English III</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 fourth English credit</a:t>
            </a:r>
          </a:p>
          <a:p>
            <a:pPr marL="198882" lvl="2" indent="-8381">
              <a:spcBef>
                <a:spcPts val="900"/>
              </a:spcBef>
              <a:buClr>
                <a:schemeClr val="lt1"/>
              </a:buClr>
            </a:pPr>
            <a:endParaRPr sz="1800" dirty="0">
              <a:solidFill>
                <a:schemeClr val="lt1"/>
              </a:solidFill>
              <a:latin typeface="Cabin"/>
              <a:ea typeface="Cabin"/>
              <a:cs typeface="Cabin"/>
              <a:sym typeface="Cabin"/>
            </a:endParaRPr>
          </a:p>
          <a:p>
            <a:pPr marL="294894" lvl="1" indent="-9143">
              <a:spcBef>
                <a:spcPts val="900"/>
              </a:spcBef>
              <a:spcAft>
                <a:spcPts val="450"/>
              </a:spcAft>
              <a:buClr>
                <a:schemeClr val="lt1"/>
              </a:buClr>
            </a:pPr>
            <a:endParaRPr sz="1800" dirty="0">
              <a:solidFill>
                <a:schemeClr val="lt1"/>
              </a:solidFill>
              <a:latin typeface="Cabin"/>
              <a:ea typeface="Cabin"/>
              <a:cs typeface="Cabin"/>
              <a:sym typeface="Cabin"/>
            </a:endParaRPr>
          </a:p>
        </p:txBody>
      </p:sp>
      <p:pic>
        <p:nvPicPr>
          <p:cNvPr id="254" name="Shape 254"/>
          <p:cNvPicPr preferRelativeResize="0"/>
          <p:nvPr/>
        </p:nvPicPr>
        <p:blipFill rotWithShape="1">
          <a:blip r:embed="rId3">
            <a:alphaModFix/>
          </a:blip>
          <a:srcRect/>
          <a:stretch/>
        </p:blipFill>
        <p:spPr>
          <a:xfrm rot="-748100">
            <a:off x="179161" y="2021899"/>
            <a:ext cx="1402925" cy="1812915"/>
          </a:xfrm>
          <a:prstGeom prst="rect">
            <a:avLst/>
          </a:prstGeom>
          <a:noFill/>
          <a:ln w="9525" cap="flat" cmpd="sng">
            <a:solidFill>
              <a:srgbClr val="7F7F7F"/>
            </a:solidFill>
            <a:prstDash val="solid"/>
            <a:round/>
            <a:headEnd type="none" w="med" len="med"/>
            <a:tailEnd type="none" w="med" len="med"/>
          </a:ln>
        </p:spPr>
      </p:pic>
      <p:sp>
        <p:nvSpPr>
          <p:cNvPr id="256" name="Shape 256"/>
          <p:cNvSpPr txBox="1"/>
          <p:nvPr/>
        </p:nvSpPr>
        <p:spPr>
          <a:xfrm>
            <a:off x="0" y="4649820"/>
            <a:ext cx="9144000" cy="430902"/>
          </a:xfrm>
          <a:prstGeom prst="rect">
            <a:avLst/>
          </a:prstGeom>
          <a:noFill/>
          <a:ln>
            <a:noFill/>
          </a:ln>
        </p:spPr>
        <p:txBody>
          <a:bodyPr lIns="68569" tIns="34275" rIns="68569" bIns="34275" anchor="ctr" anchorCtr="0">
            <a:noAutofit/>
          </a:bodyPr>
          <a:lstStyle/>
          <a:p>
            <a:pPr algn="ctr">
              <a:buClr>
                <a:schemeClr val="lt1"/>
              </a:buClr>
              <a:buSzPct val="25000"/>
            </a:pPr>
            <a:r>
              <a:rPr lang="en-US" sz="1170" i="1">
                <a:solidFill>
                  <a:schemeClr val="lt1"/>
                </a:solidFill>
                <a:latin typeface="Cabin"/>
                <a:ea typeface="Cabin"/>
                <a:cs typeface="Cabin"/>
                <a:sym typeface="Cabin"/>
              </a:rPr>
              <a:t>        Courses that satisfy the additional English credit are listed at the top of the Personal Graduation Plan</a:t>
            </a:r>
          </a:p>
        </p:txBody>
      </p:sp>
      <p:sp>
        <p:nvSpPr>
          <p:cNvPr id="257" name="Shape 257"/>
          <p:cNvSpPr/>
          <p:nvPr/>
        </p:nvSpPr>
        <p:spPr>
          <a:xfrm rot="2987676" flipH="1">
            <a:off x="-26121" y="4237053"/>
            <a:ext cx="1498833" cy="380879"/>
          </a:xfrm>
          <a:prstGeom prst="curvedUpArrow">
            <a:avLst>
              <a:gd name="adj1" fmla="val 25000"/>
              <a:gd name="adj2" fmla="val 50177"/>
              <a:gd name="adj3" fmla="val 25000"/>
            </a:avLst>
          </a:prstGeom>
          <a:solidFill>
            <a:srgbClr val="C00000"/>
          </a:solidFill>
          <a:ln w="19050" cap="rnd" cmpd="sng">
            <a:solidFill>
              <a:srgbClr val="C00000"/>
            </a:solidFill>
            <a:prstDash val="solid"/>
            <a:round/>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58" name="Shape 258"/>
          <p:cNvSpPr/>
          <p:nvPr/>
        </p:nvSpPr>
        <p:spPr>
          <a:xfrm rot="-1765230">
            <a:off x="1516367" y="3789292"/>
            <a:ext cx="1197873" cy="54518"/>
          </a:xfrm>
          <a:prstGeom prst="rect">
            <a:avLst/>
          </a:prstGeom>
          <a:solidFill>
            <a:srgbClr val="FF66FF">
              <a:alpha val="47843"/>
            </a:srgbClr>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59" name="Shape 259"/>
          <p:cNvSpPr/>
          <p:nvPr/>
        </p:nvSpPr>
        <p:spPr>
          <a:xfrm>
            <a:off x="5235324" y="3870024"/>
            <a:ext cx="3247879" cy="459486"/>
          </a:xfrm>
          <a:prstGeom prst="wedgeRectCallout">
            <a:avLst>
              <a:gd name="adj1" fmla="val -160253"/>
              <a:gd name="adj2" fmla="val 6154"/>
            </a:avLst>
          </a:prstGeom>
          <a:solidFill>
            <a:schemeClr val="accent1"/>
          </a:solidFill>
          <a:ln w="19050" cap="rnd" cmpd="sng">
            <a:solidFill>
              <a:srgbClr val="7D2D8C"/>
            </a:solidFill>
            <a:prstDash val="solid"/>
            <a:round/>
            <a:headEnd type="none" w="med" len="med"/>
            <a:tailEnd type="none" w="med" len="med"/>
          </a:ln>
        </p:spPr>
        <p:txBody>
          <a:bodyPr lIns="68569" tIns="34275" rIns="68569" bIns="34275" anchor="ctr" anchorCtr="0">
            <a:noAutofit/>
          </a:bodyPr>
          <a:lstStyle/>
          <a:p>
            <a:pPr algn="ctr">
              <a:buSzPct val="25000"/>
            </a:pPr>
            <a:r>
              <a:rPr lang="en-US" sz="1350">
                <a:solidFill>
                  <a:schemeClr val="lt1"/>
                </a:solidFill>
                <a:latin typeface="Cabin"/>
                <a:ea typeface="Cabin"/>
                <a:cs typeface="Cabin"/>
                <a:sym typeface="Cabin"/>
              </a:rPr>
              <a:t>List your English course selections in line #1. </a:t>
            </a:r>
          </a:p>
        </p:txBody>
      </p:sp>
      <p:pic>
        <p:nvPicPr>
          <p:cNvPr id="12" name="Content Placeholder 11">
            <a:extLst>
              <a:ext uri="{FF2B5EF4-FFF2-40B4-BE49-F238E27FC236}">
                <a16:creationId xmlns:a16="http://schemas.microsoft.com/office/drawing/2014/main" id="{4D4E90C4-BE73-4143-A6D1-223874E7A092}"/>
              </a:ext>
            </a:extLst>
          </p:cNvPr>
          <p:cNvPicPr>
            <a:picLocks noGrp="1" noChangeAspect="1"/>
          </p:cNvPicPr>
          <p:nvPr>
            <p:ph idx="1"/>
          </p:nvPr>
        </p:nvPicPr>
        <p:blipFill>
          <a:blip r:embed="rId4"/>
          <a:stretch>
            <a:fillRect/>
          </a:stretch>
        </p:blipFill>
        <p:spPr>
          <a:xfrm rot="900712">
            <a:off x="1705277" y="2051430"/>
            <a:ext cx="1890228" cy="1419053"/>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Shape 272"/>
          <p:cNvSpPr txBox="1">
            <a:spLocks noGrp="1"/>
          </p:cNvSpPr>
          <p:nvPr>
            <p:ph type="title"/>
          </p:nvPr>
        </p:nvSpPr>
        <p:spPr>
          <a:xfrm>
            <a:off x="489077" y="406744"/>
            <a:ext cx="8098756" cy="969770"/>
          </a:xfrm>
          <a:prstGeom prst="rect">
            <a:avLst/>
          </a:prstGeom>
          <a:noFill/>
          <a:ln>
            <a:noFill/>
          </a:ln>
        </p:spPr>
        <p:txBody>
          <a:bodyPr spcFirstLastPara="1" wrap="square" lIns="68569" tIns="34275" rIns="68569" bIns="34275" anchor="ctr" anchorCtr="0">
            <a:noAutofit/>
          </a:bodyPr>
          <a:lstStyle/>
          <a:p>
            <a:pPr>
              <a:buClr>
                <a:schemeClr val="lt1"/>
              </a:buClr>
              <a:buSzPct val="25000"/>
            </a:pPr>
            <a:r>
              <a:rPr lang="en-US" sz="4050" dirty="0">
                <a:solidFill>
                  <a:schemeClr val="lt1"/>
                </a:solidFill>
                <a:latin typeface="Cabin Sketch" panose="020B0604020202020204" charset="0"/>
                <a:ea typeface="Arial"/>
                <a:cs typeface="Arial"/>
                <a:sym typeface="Arial"/>
              </a:rPr>
              <a:t>PLANNING YOUR FOUNDATION:</a:t>
            </a:r>
            <a:br>
              <a:rPr lang="en-US" sz="4050" dirty="0">
                <a:solidFill>
                  <a:schemeClr val="lt1"/>
                </a:solidFill>
                <a:latin typeface="Cabin Sketch" panose="020B0604020202020204" charset="0"/>
                <a:ea typeface="Arial"/>
                <a:cs typeface="Arial"/>
                <a:sym typeface="Arial"/>
              </a:rPr>
            </a:br>
            <a:r>
              <a:rPr lang="en-US" sz="4050" dirty="0">
                <a:solidFill>
                  <a:schemeClr val="lt1"/>
                </a:solidFill>
                <a:latin typeface="Cabin Sketch" panose="020B0604020202020204" charset="0"/>
                <a:ea typeface="Arial"/>
                <a:cs typeface="Arial"/>
                <a:sym typeface="Arial"/>
              </a:rPr>
              <a:t>MATH</a:t>
            </a:r>
          </a:p>
        </p:txBody>
      </p:sp>
      <p:pic>
        <p:nvPicPr>
          <p:cNvPr id="273" name="Shape 273"/>
          <p:cNvPicPr preferRelativeResize="0"/>
          <p:nvPr/>
        </p:nvPicPr>
        <p:blipFill rotWithShape="1">
          <a:blip r:embed="rId3">
            <a:alphaModFix/>
          </a:blip>
          <a:srcRect/>
          <a:stretch/>
        </p:blipFill>
        <p:spPr>
          <a:xfrm rot="-748100">
            <a:off x="425398" y="2106708"/>
            <a:ext cx="1402925" cy="1812915"/>
          </a:xfrm>
          <a:prstGeom prst="rect">
            <a:avLst/>
          </a:prstGeom>
          <a:noFill/>
          <a:ln w="9525" cap="flat" cmpd="sng">
            <a:solidFill>
              <a:srgbClr val="7F7F7F"/>
            </a:solidFill>
            <a:prstDash val="solid"/>
            <a:round/>
            <a:headEnd type="none" w="med" len="med"/>
            <a:tailEnd type="none" w="med" len="med"/>
          </a:ln>
        </p:spPr>
      </p:pic>
      <p:sp>
        <p:nvSpPr>
          <p:cNvPr id="275" name="Shape 275"/>
          <p:cNvSpPr txBox="1"/>
          <p:nvPr/>
        </p:nvSpPr>
        <p:spPr>
          <a:xfrm>
            <a:off x="0" y="4649820"/>
            <a:ext cx="9144000" cy="430902"/>
          </a:xfrm>
          <a:prstGeom prst="rect">
            <a:avLst/>
          </a:prstGeom>
          <a:noFill/>
          <a:ln>
            <a:noFill/>
          </a:ln>
        </p:spPr>
        <p:txBody>
          <a:bodyPr lIns="68569" tIns="34275" rIns="68569" bIns="34275" anchor="ctr" anchorCtr="0">
            <a:noAutofit/>
          </a:bodyPr>
          <a:lstStyle/>
          <a:p>
            <a:pPr algn="ctr">
              <a:buClr>
                <a:schemeClr val="lt1"/>
              </a:buClr>
              <a:buSzPct val="25000"/>
            </a:pPr>
            <a:r>
              <a:rPr lang="en-US" sz="1170" i="1">
                <a:solidFill>
                  <a:schemeClr val="lt1"/>
                </a:solidFill>
                <a:latin typeface="Cabin"/>
                <a:ea typeface="Cabin"/>
                <a:cs typeface="Cabin"/>
                <a:sym typeface="Cabin"/>
              </a:rPr>
              <a:t>        Courses that satisfy the additional Math credits are listed at the top of the Personal Graduation Plan</a:t>
            </a:r>
          </a:p>
        </p:txBody>
      </p:sp>
      <p:sp>
        <p:nvSpPr>
          <p:cNvPr id="276" name="Shape 276"/>
          <p:cNvSpPr/>
          <p:nvPr/>
        </p:nvSpPr>
        <p:spPr>
          <a:xfrm rot="2987676" flipH="1">
            <a:off x="25084" y="4370785"/>
            <a:ext cx="1432945" cy="325447"/>
          </a:xfrm>
          <a:prstGeom prst="curvedUpArrow">
            <a:avLst>
              <a:gd name="adj1" fmla="val 25000"/>
              <a:gd name="adj2" fmla="val 50177"/>
              <a:gd name="adj3" fmla="val 25000"/>
            </a:avLst>
          </a:prstGeom>
          <a:solidFill>
            <a:srgbClr val="C00000"/>
          </a:solidFill>
          <a:ln w="19050" cap="rnd" cmpd="sng">
            <a:solidFill>
              <a:srgbClr val="C00000"/>
            </a:solidFill>
            <a:prstDash val="solid"/>
            <a:round/>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77" name="Shape 277"/>
          <p:cNvSpPr txBox="1"/>
          <p:nvPr/>
        </p:nvSpPr>
        <p:spPr>
          <a:xfrm>
            <a:off x="3659232" y="1506881"/>
            <a:ext cx="5484767" cy="3254738"/>
          </a:xfrm>
          <a:prstGeom prst="rect">
            <a:avLst/>
          </a:prstGeom>
          <a:noFill/>
          <a:ln>
            <a:noFill/>
          </a:ln>
        </p:spPr>
        <p:txBody>
          <a:bodyPr lIns="68569" tIns="34275" rIns="68569" bIns="34275" anchor="ctr" anchorCtr="0">
            <a:noAutofit/>
          </a:bodyPr>
          <a:lstStyle/>
          <a:p>
            <a:pPr>
              <a:buClr>
                <a:schemeClr val="lt1"/>
              </a:buClr>
              <a:buSzPct val="25000"/>
            </a:pPr>
            <a:r>
              <a:rPr lang="en-US" sz="1800" dirty="0">
                <a:solidFill>
                  <a:schemeClr val="lt1"/>
                </a:solidFill>
                <a:latin typeface="Coming Soon" panose="020B0604020202020204" charset="0"/>
                <a:ea typeface="Coming Soon" panose="020B0604020202020204" charset="0"/>
                <a:cs typeface="Cabin"/>
                <a:sym typeface="Cabin"/>
              </a:rPr>
              <a:t>The Foundation requires three Math credits, and a fourth Math credit is required for the FHSP + Endorsement.  The credits must include </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Algebra I</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Geometry</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 third Math credit</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 fourth Math credit</a:t>
            </a:r>
          </a:p>
          <a:p>
            <a:pPr marL="466344" lvl="1" indent="-37718">
              <a:spcBef>
                <a:spcPts val="900"/>
              </a:spcBef>
              <a:buClr>
                <a:schemeClr val="lt1"/>
              </a:buClr>
            </a:pPr>
            <a:endParaRPr sz="1800" dirty="0">
              <a:solidFill>
                <a:schemeClr val="lt1"/>
              </a:solidFill>
              <a:latin typeface="Cabin"/>
              <a:ea typeface="Cabin"/>
              <a:cs typeface="Cabin"/>
              <a:sym typeface="Cabin"/>
            </a:endParaRPr>
          </a:p>
          <a:p>
            <a:pPr marL="466344" lvl="1" indent="-37718">
              <a:spcBef>
                <a:spcPts val="900"/>
              </a:spcBef>
              <a:spcAft>
                <a:spcPts val="450"/>
              </a:spcAft>
              <a:buClr>
                <a:schemeClr val="lt1"/>
              </a:buClr>
            </a:pPr>
            <a:endParaRPr sz="1800" dirty="0">
              <a:solidFill>
                <a:schemeClr val="lt1"/>
              </a:solidFill>
              <a:latin typeface="Cabin"/>
              <a:ea typeface="Cabin"/>
              <a:cs typeface="Cabin"/>
              <a:sym typeface="Cabin"/>
            </a:endParaRPr>
          </a:p>
        </p:txBody>
      </p:sp>
      <p:sp>
        <p:nvSpPr>
          <p:cNvPr id="278" name="Shape 278"/>
          <p:cNvSpPr/>
          <p:nvPr/>
        </p:nvSpPr>
        <p:spPr>
          <a:xfrm>
            <a:off x="5931029" y="4129312"/>
            <a:ext cx="3204112" cy="422752"/>
          </a:xfrm>
          <a:prstGeom prst="wedgeRectCallout">
            <a:avLst>
              <a:gd name="adj1" fmla="val -163308"/>
              <a:gd name="adj2" fmla="val -24038"/>
            </a:avLst>
          </a:prstGeom>
          <a:solidFill>
            <a:schemeClr val="accent1"/>
          </a:solidFill>
          <a:ln w="19050" cap="rnd" cmpd="sng">
            <a:solidFill>
              <a:srgbClr val="7D2D8C"/>
            </a:solidFill>
            <a:prstDash val="solid"/>
            <a:round/>
            <a:headEnd type="none" w="med" len="med"/>
            <a:tailEnd type="none" w="med" len="med"/>
          </a:ln>
        </p:spPr>
        <p:txBody>
          <a:bodyPr lIns="68569" tIns="34275" rIns="68569" bIns="34275" anchor="ctr" anchorCtr="0">
            <a:noAutofit/>
          </a:bodyPr>
          <a:lstStyle/>
          <a:p>
            <a:pPr algn="ctr"/>
            <a:endParaRPr sz="1350">
              <a:solidFill>
                <a:schemeClr val="lt1"/>
              </a:solidFill>
              <a:latin typeface="Cabin"/>
              <a:ea typeface="Cabin"/>
              <a:cs typeface="Cabin"/>
              <a:sym typeface="Cabin"/>
            </a:endParaRPr>
          </a:p>
          <a:p>
            <a:pPr algn="ctr">
              <a:buSzPct val="25000"/>
            </a:pPr>
            <a:r>
              <a:rPr lang="en-US" sz="1350">
                <a:solidFill>
                  <a:schemeClr val="lt1"/>
                </a:solidFill>
                <a:latin typeface="Cabin"/>
                <a:ea typeface="Cabin"/>
                <a:cs typeface="Cabin"/>
                <a:sym typeface="Cabin"/>
              </a:rPr>
              <a:t>List your Math course selections in line #2.</a:t>
            </a:r>
          </a:p>
          <a:p>
            <a:pPr algn="ctr">
              <a:buSzPct val="25000"/>
            </a:pPr>
            <a:r>
              <a:rPr lang="en-US" sz="1350">
                <a:solidFill>
                  <a:schemeClr val="lt1"/>
                </a:solidFill>
                <a:latin typeface="Cabin"/>
                <a:ea typeface="Cabin"/>
                <a:cs typeface="Cabin"/>
                <a:sym typeface="Cabin"/>
              </a:rPr>
              <a:t> </a:t>
            </a:r>
          </a:p>
        </p:txBody>
      </p:sp>
      <p:sp>
        <p:nvSpPr>
          <p:cNvPr id="279" name="Shape 279"/>
          <p:cNvSpPr/>
          <p:nvPr/>
        </p:nvSpPr>
        <p:spPr>
          <a:xfrm rot="15984589">
            <a:off x="1770410" y="3596181"/>
            <a:ext cx="1170626" cy="57502"/>
          </a:xfrm>
          <a:prstGeom prst="rect">
            <a:avLst/>
          </a:prstGeom>
          <a:solidFill>
            <a:srgbClr val="FF66FF">
              <a:alpha val="47843"/>
            </a:srgbClr>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12" name="Content Placeholder 11">
            <a:extLst>
              <a:ext uri="{FF2B5EF4-FFF2-40B4-BE49-F238E27FC236}">
                <a16:creationId xmlns:a16="http://schemas.microsoft.com/office/drawing/2014/main" id="{DB8D2D73-8143-4DDB-B30C-D6477E5F92EE}"/>
              </a:ext>
            </a:extLst>
          </p:cNvPr>
          <p:cNvPicPr>
            <a:picLocks noGrp="1" noChangeAspect="1"/>
          </p:cNvPicPr>
          <p:nvPr>
            <p:ph idx="1"/>
          </p:nvPr>
        </p:nvPicPr>
        <p:blipFill>
          <a:blip r:embed="rId4"/>
          <a:stretch>
            <a:fillRect/>
          </a:stretch>
        </p:blipFill>
        <p:spPr>
          <a:xfrm rot="900712">
            <a:off x="1782679" y="1819615"/>
            <a:ext cx="1678998" cy="1260475"/>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Shape 294"/>
          <p:cNvSpPr txBox="1">
            <a:spLocks noGrp="1"/>
          </p:cNvSpPr>
          <p:nvPr>
            <p:ph type="title"/>
          </p:nvPr>
        </p:nvSpPr>
        <p:spPr>
          <a:xfrm>
            <a:off x="489077" y="406744"/>
            <a:ext cx="8098756" cy="969770"/>
          </a:xfrm>
          <a:prstGeom prst="rect">
            <a:avLst/>
          </a:prstGeom>
          <a:noFill/>
          <a:ln>
            <a:noFill/>
          </a:ln>
        </p:spPr>
        <p:txBody>
          <a:bodyPr spcFirstLastPara="1" wrap="square" lIns="68569" tIns="34275" rIns="68569" bIns="34275" anchor="ctr" anchorCtr="0">
            <a:noAutofit/>
          </a:bodyPr>
          <a:lstStyle/>
          <a:p>
            <a:pPr>
              <a:buClr>
                <a:schemeClr val="lt1"/>
              </a:buClr>
              <a:buSzPct val="25000"/>
            </a:pPr>
            <a:r>
              <a:rPr lang="en-US" sz="4050" dirty="0">
                <a:solidFill>
                  <a:schemeClr val="lt1"/>
                </a:solidFill>
                <a:latin typeface="Cabin Sketch" panose="020B0604020202020204" charset="0"/>
                <a:ea typeface="Arial"/>
                <a:cs typeface="Arial"/>
                <a:sym typeface="Arial"/>
              </a:rPr>
              <a:t>PLANNING YOUR FOUNDATION:</a:t>
            </a:r>
            <a:br>
              <a:rPr lang="en-US" sz="4050" dirty="0">
                <a:solidFill>
                  <a:schemeClr val="lt1"/>
                </a:solidFill>
                <a:latin typeface="Cabin Sketch" panose="020B0604020202020204" charset="0"/>
                <a:ea typeface="Arial"/>
                <a:cs typeface="Arial"/>
                <a:sym typeface="Arial"/>
              </a:rPr>
            </a:br>
            <a:r>
              <a:rPr lang="en-US" sz="4050" dirty="0">
                <a:solidFill>
                  <a:schemeClr val="lt1"/>
                </a:solidFill>
                <a:latin typeface="Cabin Sketch" panose="020B0604020202020204" charset="0"/>
                <a:ea typeface="Arial"/>
                <a:cs typeface="Arial"/>
                <a:sym typeface="Arial"/>
              </a:rPr>
              <a:t>SCIENCE</a:t>
            </a:r>
          </a:p>
        </p:txBody>
      </p:sp>
      <p:pic>
        <p:nvPicPr>
          <p:cNvPr id="295" name="Shape 295"/>
          <p:cNvPicPr preferRelativeResize="0"/>
          <p:nvPr/>
        </p:nvPicPr>
        <p:blipFill rotWithShape="1">
          <a:blip r:embed="rId3">
            <a:alphaModFix/>
          </a:blip>
          <a:srcRect/>
          <a:stretch/>
        </p:blipFill>
        <p:spPr>
          <a:xfrm rot="-748100">
            <a:off x="334309" y="2384057"/>
            <a:ext cx="1402925" cy="1812915"/>
          </a:xfrm>
          <a:prstGeom prst="rect">
            <a:avLst/>
          </a:prstGeom>
          <a:noFill/>
          <a:ln w="9525" cap="flat" cmpd="sng">
            <a:solidFill>
              <a:srgbClr val="7F7F7F"/>
            </a:solidFill>
            <a:prstDash val="solid"/>
            <a:round/>
            <a:headEnd type="none" w="med" len="med"/>
            <a:tailEnd type="none" w="med" len="med"/>
          </a:ln>
        </p:spPr>
      </p:pic>
      <p:sp>
        <p:nvSpPr>
          <p:cNvPr id="297" name="Shape 297"/>
          <p:cNvSpPr txBox="1"/>
          <p:nvPr/>
        </p:nvSpPr>
        <p:spPr>
          <a:xfrm>
            <a:off x="0" y="4649820"/>
            <a:ext cx="9144000" cy="430902"/>
          </a:xfrm>
          <a:prstGeom prst="rect">
            <a:avLst/>
          </a:prstGeom>
          <a:noFill/>
          <a:ln>
            <a:noFill/>
          </a:ln>
        </p:spPr>
        <p:txBody>
          <a:bodyPr lIns="68569" tIns="34275" rIns="68569" bIns="34275" anchor="ctr" anchorCtr="0">
            <a:noAutofit/>
          </a:bodyPr>
          <a:lstStyle/>
          <a:p>
            <a:pPr algn="ctr">
              <a:buClr>
                <a:schemeClr val="lt1"/>
              </a:buClr>
              <a:buSzPct val="25000"/>
            </a:pPr>
            <a:r>
              <a:rPr lang="en-US" sz="1170" i="1">
                <a:solidFill>
                  <a:schemeClr val="lt1"/>
                </a:solidFill>
                <a:latin typeface="Cabin"/>
                <a:ea typeface="Cabin"/>
                <a:cs typeface="Cabin"/>
                <a:sym typeface="Cabin"/>
              </a:rPr>
              <a:t>        Courses that satisfy the additional Science credits are listed at the top of the Personal Graduation Plan</a:t>
            </a:r>
          </a:p>
        </p:txBody>
      </p:sp>
      <p:sp>
        <p:nvSpPr>
          <p:cNvPr id="298" name="Shape 298"/>
          <p:cNvSpPr/>
          <p:nvPr/>
        </p:nvSpPr>
        <p:spPr>
          <a:xfrm rot="2987676" flipH="1">
            <a:off x="19293" y="4261040"/>
            <a:ext cx="1250410" cy="380879"/>
          </a:xfrm>
          <a:prstGeom prst="curvedUpArrow">
            <a:avLst>
              <a:gd name="adj1" fmla="val 25000"/>
              <a:gd name="adj2" fmla="val 50177"/>
              <a:gd name="adj3" fmla="val 25000"/>
            </a:avLst>
          </a:prstGeom>
          <a:solidFill>
            <a:srgbClr val="C00000"/>
          </a:solidFill>
          <a:ln w="19050" cap="rnd" cmpd="sng">
            <a:solidFill>
              <a:srgbClr val="C00000"/>
            </a:solidFill>
            <a:prstDash val="solid"/>
            <a:round/>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99" name="Shape 299"/>
          <p:cNvSpPr txBox="1"/>
          <p:nvPr/>
        </p:nvSpPr>
        <p:spPr>
          <a:xfrm>
            <a:off x="3343711" y="1376505"/>
            <a:ext cx="5484825" cy="3254849"/>
          </a:xfrm>
          <a:prstGeom prst="rect">
            <a:avLst/>
          </a:prstGeom>
          <a:noFill/>
          <a:ln>
            <a:noFill/>
          </a:ln>
        </p:spPr>
        <p:txBody>
          <a:bodyPr lIns="68569" tIns="34275" rIns="68569" bIns="34275" anchor="ctr" anchorCtr="0">
            <a:noAutofit/>
          </a:bodyPr>
          <a:lstStyle/>
          <a:p>
            <a:pPr>
              <a:buClr>
                <a:schemeClr val="lt1"/>
              </a:buClr>
              <a:buSzPct val="25000"/>
            </a:pPr>
            <a:r>
              <a:rPr lang="en-US" sz="1800" dirty="0">
                <a:solidFill>
                  <a:schemeClr val="lt1"/>
                </a:solidFill>
                <a:latin typeface="Coming Soon" panose="020B0604020202020204" charset="0"/>
                <a:ea typeface="Coming Soon" panose="020B0604020202020204" charset="0"/>
                <a:cs typeface="Cabin"/>
                <a:sym typeface="Cabin"/>
              </a:rPr>
              <a:t>The Foundation requires three Science credits, and a fourth Science credit is required for the FHSP + Endorsement.  The credits must include </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Biology</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IPC, or Chemistry, or Physics</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 third Science credit</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A fourth Science credit</a:t>
            </a:r>
          </a:p>
          <a:p>
            <a:pPr marL="466344" lvl="1" indent="-37718">
              <a:spcBef>
                <a:spcPts val="900"/>
              </a:spcBef>
              <a:buClr>
                <a:schemeClr val="lt1"/>
              </a:buClr>
            </a:pPr>
            <a:endParaRPr sz="1800" dirty="0">
              <a:solidFill>
                <a:schemeClr val="lt1"/>
              </a:solidFill>
              <a:latin typeface="Cabin"/>
              <a:ea typeface="Cabin"/>
              <a:cs typeface="Cabin"/>
              <a:sym typeface="Cabin"/>
            </a:endParaRPr>
          </a:p>
          <a:p>
            <a:pPr marL="466344" lvl="1" indent="-37718">
              <a:spcBef>
                <a:spcPts val="900"/>
              </a:spcBef>
              <a:spcAft>
                <a:spcPts val="450"/>
              </a:spcAft>
              <a:buClr>
                <a:schemeClr val="lt1"/>
              </a:buClr>
            </a:pPr>
            <a:endParaRPr sz="1800" dirty="0">
              <a:solidFill>
                <a:schemeClr val="lt1"/>
              </a:solidFill>
              <a:latin typeface="Cabin"/>
              <a:ea typeface="Cabin"/>
              <a:cs typeface="Cabin"/>
              <a:sym typeface="Cabin"/>
            </a:endParaRPr>
          </a:p>
        </p:txBody>
      </p:sp>
      <p:sp>
        <p:nvSpPr>
          <p:cNvPr id="300" name="Shape 300"/>
          <p:cNvSpPr/>
          <p:nvPr/>
        </p:nvSpPr>
        <p:spPr>
          <a:xfrm>
            <a:off x="5819880" y="4076563"/>
            <a:ext cx="3324120" cy="411867"/>
          </a:xfrm>
          <a:prstGeom prst="wedgeRectCallout">
            <a:avLst>
              <a:gd name="adj1" fmla="val -157548"/>
              <a:gd name="adj2" fmla="val -10796"/>
            </a:avLst>
          </a:prstGeom>
          <a:solidFill>
            <a:schemeClr val="accent1"/>
          </a:solidFill>
          <a:ln w="19050" cap="rnd" cmpd="sng">
            <a:solidFill>
              <a:srgbClr val="7D2D8C"/>
            </a:solidFill>
            <a:prstDash val="solid"/>
            <a:round/>
            <a:headEnd type="none" w="med" len="med"/>
            <a:tailEnd type="none" w="med" len="med"/>
          </a:ln>
        </p:spPr>
        <p:txBody>
          <a:bodyPr lIns="68569" tIns="34275" rIns="68569" bIns="34275" anchor="ctr" anchorCtr="0">
            <a:noAutofit/>
          </a:bodyPr>
          <a:lstStyle/>
          <a:p>
            <a:pPr algn="ctr">
              <a:buSzPct val="25000"/>
            </a:pPr>
            <a:r>
              <a:rPr lang="en-US" sz="1350">
                <a:solidFill>
                  <a:schemeClr val="lt1"/>
                </a:solidFill>
                <a:latin typeface="Cabin"/>
                <a:ea typeface="Cabin"/>
                <a:cs typeface="Cabin"/>
                <a:sym typeface="Cabin"/>
              </a:rPr>
              <a:t>List your Science course selections in line #3.</a:t>
            </a:r>
          </a:p>
        </p:txBody>
      </p:sp>
      <p:sp>
        <p:nvSpPr>
          <p:cNvPr id="301" name="Shape 301"/>
          <p:cNvSpPr/>
          <p:nvPr/>
        </p:nvSpPr>
        <p:spPr>
          <a:xfrm rot="16824355" flipV="1">
            <a:off x="1834754" y="3748740"/>
            <a:ext cx="867736" cy="45880"/>
          </a:xfrm>
          <a:prstGeom prst="rect">
            <a:avLst/>
          </a:prstGeom>
          <a:solidFill>
            <a:srgbClr val="FF66FF">
              <a:alpha val="47843"/>
            </a:srgbClr>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12" name="Content Placeholder 11">
            <a:extLst>
              <a:ext uri="{FF2B5EF4-FFF2-40B4-BE49-F238E27FC236}">
                <a16:creationId xmlns:a16="http://schemas.microsoft.com/office/drawing/2014/main" id="{6524CEE9-2598-42E3-B51A-D196241CEDF2}"/>
              </a:ext>
            </a:extLst>
          </p:cNvPr>
          <p:cNvPicPr>
            <a:picLocks noGrp="1" noChangeAspect="1"/>
          </p:cNvPicPr>
          <p:nvPr>
            <p:ph idx="1"/>
          </p:nvPr>
        </p:nvPicPr>
        <p:blipFill>
          <a:blip r:embed="rId4"/>
          <a:stretch>
            <a:fillRect/>
          </a:stretch>
        </p:blipFill>
        <p:spPr>
          <a:xfrm rot="900712">
            <a:off x="1648206" y="2081359"/>
            <a:ext cx="1678998" cy="1260475"/>
          </a:xfrm>
          <a:prstGeom prst="rect">
            <a:avLst/>
          </a:prstGeom>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Shape 316"/>
          <p:cNvSpPr txBox="1">
            <a:spLocks noGrp="1"/>
          </p:cNvSpPr>
          <p:nvPr>
            <p:ph type="title"/>
          </p:nvPr>
        </p:nvSpPr>
        <p:spPr>
          <a:xfrm>
            <a:off x="489077" y="406744"/>
            <a:ext cx="8098756" cy="969770"/>
          </a:xfrm>
          <a:prstGeom prst="rect">
            <a:avLst/>
          </a:prstGeom>
          <a:noFill/>
          <a:ln>
            <a:noFill/>
          </a:ln>
        </p:spPr>
        <p:txBody>
          <a:bodyPr spcFirstLastPara="1" wrap="square" lIns="68569" tIns="34275" rIns="68569" bIns="34275" anchor="ctr" anchorCtr="0">
            <a:noAutofit/>
          </a:bodyPr>
          <a:lstStyle/>
          <a:p>
            <a:pPr>
              <a:buClr>
                <a:schemeClr val="lt1"/>
              </a:buClr>
              <a:buSzPct val="25000"/>
            </a:pPr>
            <a:r>
              <a:rPr lang="en-US" sz="4050" dirty="0">
                <a:solidFill>
                  <a:schemeClr val="lt1"/>
                </a:solidFill>
                <a:latin typeface="Cabin Sketch" panose="020B0604020202020204" charset="0"/>
                <a:ea typeface="Arial"/>
                <a:cs typeface="Arial"/>
                <a:sym typeface="Arial"/>
              </a:rPr>
              <a:t>PLANNING YOUR FOUNDATION:</a:t>
            </a:r>
            <a:br>
              <a:rPr lang="en-US" sz="4050" dirty="0">
                <a:solidFill>
                  <a:schemeClr val="lt1"/>
                </a:solidFill>
                <a:latin typeface="Cabin Sketch" panose="020B0604020202020204" charset="0"/>
                <a:ea typeface="Arial"/>
                <a:cs typeface="Arial"/>
                <a:sym typeface="Arial"/>
              </a:rPr>
            </a:br>
            <a:r>
              <a:rPr lang="en-US" sz="4050" dirty="0">
                <a:solidFill>
                  <a:schemeClr val="lt1"/>
                </a:solidFill>
                <a:latin typeface="Cabin Sketch" panose="020B0604020202020204" charset="0"/>
                <a:ea typeface="Arial"/>
                <a:cs typeface="Arial"/>
                <a:sym typeface="Arial"/>
              </a:rPr>
              <a:t>SOCIAL STUDIES</a:t>
            </a:r>
          </a:p>
        </p:txBody>
      </p:sp>
      <p:pic>
        <p:nvPicPr>
          <p:cNvPr id="317" name="Shape 317"/>
          <p:cNvPicPr preferRelativeResize="0"/>
          <p:nvPr/>
        </p:nvPicPr>
        <p:blipFill rotWithShape="1">
          <a:blip r:embed="rId3">
            <a:alphaModFix/>
          </a:blip>
          <a:srcRect/>
          <a:stretch/>
        </p:blipFill>
        <p:spPr>
          <a:xfrm rot="-748100">
            <a:off x="524537" y="2639778"/>
            <a:ext cx="1402925" cy="1812915"/>
          </a:xfrm>
          <a:prstGeom prst="rect">
            <a:avLst/>
          </a:prstGeom>
          <a:noFill/>
          <a:ln w="9525" cap="flat" cmpd="sng">
            <a:solidFill>
              <a:srgbClr val="7F7F7F"/>
            </a:solidFill>
            <a:prstDash val="solid"/>
            <a:round/>
            <a:headEnd type="none" w="med" len="med"/>
            <a:tailEnd type="none" w="med" len="med"/>
          </a:ln>
        </p:spPr>
      </p:pic>
      <p:sp>
        <p:nvSpPr>
          <p:cNvPr id="319" name="Shape 319"/>
          <p:cNvSpPr txBox="1"/>
          <p:nvPr/>
        </p:nvSpPr>
        <p:spPr>
          <a:xfrm>
            <a:off x="3497868" y="1978094"/>
            <a:ext cx="5484767" cy="1915908"/>
          </a:xfrm>
          <a:prstGeom prst="rect">
            <a:avLst/>
          </a:prstGeom>
          <a:noFill/>
          <a:ln>
            <a:noFill/>
          </a:ln>
        </p:spPr>
        <p:txBody>
          <a:bodyPr lIns="68569" tIns="34275" rIns="68569" bIns="34275" anchor="ctr" anchorCtr="0">
            <a:noAutofit/>
          </a:bodyPr>
          <a:lstStyle/>
          <a:p>
            <a:pPr>
              <a:buClr>
                <a:schemeClr val="lt1"/>
              </a:buClr>
              <a:buSzPct val="25000"/>
            </a:pPr>
            <a:r>
              <a:rPr lang="en-US" sz="1800" dirty="0">
                <a:solidFill>
                  <a:schemeClr val="lt1"/>
                </a:solidFill>
                <a:latin typeface="Coming Soon" panose="020B0604020202020204" charset="0"/>
                <a:ea typeface="Coming Soon" panose="020B0604020202020204" charset="0"/>
                <a:cs typeface="Cabin"/>
                <a:sym typeface="Cabin"/>
              </a:rPr>
              <a:t>Three Social Studies credits are required, including</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World Geography or World History or AP Human Geography</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US History</a:t>
            </a:r>
          </a:p>
          <a:p>
            <a:pPr marL="370332" lvl="2" indent="-17983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Government (.5 credit)</a:t>
            </a:r>
          </a:p>
          <a:p>
            <a:pPr marL="370332" lvl="2" indent="-179832">
              <a:spcBef>
                <a:spcPts val="900"/>
              </a:spcBef>
              <a:spcAft>
                <a:spcPts val="450"/>
              </a:spcAft>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Economics (.5 credit)</a:t>
            </a:r>
          </a:p>
        </p:txBody>
      </p:sp>
      <p:sp>
        <p:nvSpPr>
          <p:cNvPr id="320" name="Shape 320"/>
          <p:cNvSpPr/>
          <p:nvPr/>
        </p:nvSpPr>
        <p:spPr>
          <a:xfrm>
            <a:off x="5353941" y="4495582"/>
            <a:ext cx="3708650" cy="459486"/>
          </a:xfrm>
          <a:prstGeom prst="wedgeRectCallout">
            <a:avLst>
              <a:gd name="adj1" fmla="val -125272"/>
              <a:gd name="adj2" fmla="val 24811"/>
            </a:avLst>
          </a:prstGeom>
          <a:solidFill>
            <a:schemeClr val="accent1"/>
          </a:solidFill>
          <a:ln w="19050" cap="rnd" cmpd="sng">
            <a:solidFill>
              <a:srgbClr val="7D2D8C"/>
            </a:solidFill>
            <a:prstDash val="solid"/>
            <a:round/>
            <a:headEnd type="none" w="med" len="med"/>
            <a:tailEnd type="none" w="med" len="med"/>
          </a:ln>
        </p:spPr>
        <p:txBody>
          <a:bodyPr lIns="68569" tIns="34275" rIns="68569" bIns="34275" anchor="ctr" anchorCtr="0">
            <a:noAutofit/>
          </a:bodyPr>
          <a:lstStyle/>
          <a:p>
            <a:pPr algn="ctr">
              <a:buSzPct val="25000"/>
            </a:pPr>
            <a:r>
              <a:rPr lang="en-US" sz="1350" dirty="0">
                <a:solidFill>
                  <a:schemeClr val="lt1"/>
                </a:solidFill>
                <a:latin typeface="Cabin"/>
                <a:ea typeface="Cabin"/>
                <a:cs typeface="Cabin"/>
                <a:sym typeface="Cabin"/>
              </a:rPr>
              <a:t>List your Social Studies course selections in line #4. </a:t>
            </a:r>
          </a:p>
        </p:txBody>
      </p:sp>
      <p:sp>
        <p:nvSpPr>
          <p:cNvPr id="321" name="Shape 321"/>
          <p:cNvSpPr/>
          <p:nvPr/>
        </p:nvSpPr>
        <p:spPr>
          <a:xfrm rot="5051369">
            <a:off x="1793061" y="4165219"/>
            <a:ext cx="1299109" cy="45719"/>
          </a:xfrm>
          <a:prstGeom prst="rect">
            <a:avLst/>
          </a:prstGeom>
          <a:solidFill>
            <a:srgbClr val="FF66FF">
              <a:alpha val="47843"/>
            </a:srgbClr>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10" name="Content Placeholder 11">
            <a:extLst>
              <a:ext uri="{FF2B5EF4-FFF2-40B4-BE49-F238E27FC236}">
                <a16:creationId xmlns:a16="http://schemas.microsoft.com/office/drawing/2014/main" id="{DE5E2C08-DB73-488D-83DD-0EEC7168DB0F}"/>
              </a:ext>
            </a:extLst>
          </p:cNvPr>
          <p:cNvPicPr>
            <a:picLocks noGrp="1" noChangeAspect="1"/>
          </p:cNvPicPr>
          <p:nvPr>
            <p:ph idx="1"/>
          </p:nvPr>
        </p:nvPicPr>
        <p:blipFill>
          <a:blip r:embed="rId4"/>
          <a:stretch>
            <a:fillRect/>
          </a:stretch>
        </p:blipFill>
        <p:spPr>
          <a:xfrm rot="900712">
            <a:off x="1762783" y="2181405"/>
            <a:ext cx="1742184" cy="1307911"/>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Shape 336"/>
          <p:cNvSpPr txBox="1">
            <a:spLocks noGrp="1"/>
          </p:cNvSpPr>
          <p:nvPr>
            <p:ph type="title"/>
          </p:nvPr>
        </p:nvSpPr>
        <p:spPr>
          <a:xfrm>
            <a:off x="522618" y="631819"/>
            <a:ext cx="8430975" cy="969749"/>
          </a:xfrm>
          <a:prstGeom prst="rect">
            <a:avLst/>
          </a:prstGeom>
          <a:noFill/>
          <a:ln>
            <a:noFill/>
          </a:ln>
        </p:spPr>
        <p:txBody>
          <a:bodyPr spcFirstLastPara="1" wrap="square" lIns="68569" tIns="34275" rIns="68569" bIns="34275" anchor="ctr" anchorCtr="0">
            <a:noAutofit/>
          </a:bodyPr>
          <a:lstStyle/>
          <a:p>
            <a:pPr>
              <a:buClr>
                <a:schemeClr val="lt1"/>
              </a:buClr>
              <a:buSzPct val="25000"/>
            </a:pPr>
            <a:r>
              <a:rPr lang="en-US" sz="3200" dirty="0">
                <a:solidFill>
                  <a:schemeClr val="lt1"/>
                </a:solidFill>
                <a:latin typeface="Cabin Sketch" panose="020B0604020202020204" charset="0"/>
                <a:ea typeface="Arial"/>
                <a:cs typeface="Arial"/>
                <a:sym typeface="Arial"/>
              </a:rPr>
              <a:t>PLANNING YOUR FOUNDATION:</a:t>
            </a:r>
            <a:br>
              <a:rPr lang="en-US" sz="3200" dirty="0">
                <a:solidFill>
                  <a:schemeClr val="lt1"/>
                </a:solidFill>
                <a:latin typeface="Cabin Sketch" panose="020B0604020202020204" charset="0"/>
                <a:ea typeface="Arial"/>
                <a:cs typeface="Arial"/>
                <a:sym typeface="Arial"/>
              </a:rPr>
            </a:br>
            <a:r>
              <a:rPr lang="en-US" sz="3200" dirty="0">
                <a:solidFill>
                  <a:schemeClr val="lt1"/>
                </a:solidFill>
                <a:latin typeface="Cabin Sketch" panose="020B0604020202020204" charset="0"/>
                <a:ea typeface="Arial"/>
                <a:cs typeface="Arial"/>
                <a:sym typeface="Arial"/>
              </a:rPr>
              <a:t>LOTE ∙ PHYSICAL EDUCATION ∙ FINE ART</a:t>
            </a:r>
            <a:r>
              <a:rPr lang="en-US" sz="3200" dirty="0">
                <a:latin typeface="Cabin Sketch" panose="020B0604020202020204" charset="0"/>
                <a:ea typeface="Arial"/>
                <a:cs typeface="Arial"/>
                <a:sym typeface="Arial"/>
              </a:rPr>
              <a:t>S</a:t>
            </a:r>
            <a:br>
              <a:rPr lang="en-US" sz="3200" dirty="0">
                <a:solidFill>
                  <a:schemeClr val="lt1"/>
                </a:solidFill>
                <a:latin typeface="Arial"/>
                <a:ea typeface="Arial"/>
                <a:cs typeface="Arial"/>
                <a:sym typeface="Arial"/>
              </a:rPr>
            </a:br>
            <a:endParaRPr lang="en-US" sz="3200" dirty="0">
              <a:solidFill>
                <a:schemeClr val="lt1"/>
              </a:solidFill>
              <a:latin typeface="Arial"/>
              <a:ea typeface="Arial"/>
              <a:cs typeface="Arial"/>
              <a:sym typeface="Arial"/>
            </a:endParaRPr>
          </a:p>
        </p:txBody>
      </p:sp>
      <p:pic>
        <p:nvPicPr>
          <p:cNvPr id="337" name="Shape 337"/>
          <p:cNvPicPr preferRelativeResize="0"/>
          <p:nvPr/>
        </p:nvPicPr>
        <p:blipFill rotWithShape="1">
          <a:blip r:embed="rId3">
            <a:alphaModFix/>
          </a:blip>
          <a:srcRect/>
          <a:stretch/>
        </p:blipFill>
        <p:spPr>
          <a:xfrm rot="-748100">
            <a:off x="639779" y="2116200"/>
            <a:ext cx="1402925" cy="1812915"/>
          </a:xfrm>
          <a:prstGeom prst="rect">
            <a:avLst/>
          </a:prstGeom>
          <a:noFill/>
          <a:ln w="9525" cap="flat" cmpd="sng">
            <a:solidFill>
              <a:srgbClr val="7F7F7F"/>
            </a:solidFill>
            <a:prstDash val="solid"/>
            <a:round/>
            <a:headEnd type="none" w="med" len="med"/>
            <a:tailEnd type="none" w="med" len="med"/>
          </a:ln>
        </p:spPr>
      </p:pic>
      <p:sp>
        <p:nvSpPr>
          <p:cNvPr id="339" name="Shape 339"/>
          <p:cNvSpPr txBox="1"/>
          <p:nvPr/>
        </p:nvSpPr>
        <p:spPr>
          <a:xfrm>
            <a:off x="522618" y="4659789"/>
            <a:ext cx="9144000" cy="430902"/>
          </a:xfrm>
          <a:prstGeom prst="rect">
            <a:avLst/>
          </a:prstGeom>
          <a:noFill/>
          <a:ln>
            <a:noFill/>
          </a:ln>
        </p:spPr>
        <p:txBody>
          <a:bodyPr lIns="68569" tIns="34275" rIns="68569" bIns="34275" anchor="ctr" anchorCtr="0">
            <a:noAutofit/>
          </a:bodyPr>
          <a:lstStyle/>
          <a:p>
            <a:pPr algn="ctr">
              <a:buClr>
                <a:schemeClr val="lt1"/>
              </a:buClr>
              <a:buSzPct val="25000"/>
            </a:pPr>
            <a:r>
              <a:rPr lang="en-US" sz="1170" i="1">
                <a:solidFill>
                  <a:schemeClr val="lt1"/>
                </a:solidFill>
                <a:latin typeface="Cabin"/>
                <a:ea typeface="Cabin"/>
                <a:cs typeface="Cabin"/>
                <a:sym typeface="Cabin"/>
              </a:rPr>
              <a:t>        Courses that satisfy LOTE, PE and Fine Art credits are listed at the top of the Personal Graduation Plan</a:t>
            </a:r>
          </a:p>
        </p:txBody>
      </p:sp>
      <p:sp>
        <p:nvSpPr>
          <p:cNvPr id="340" name="Shape 340"/>
          <p:cNvSpPr/>
          <p:nvPr/>
        </p:nvSpPr>
        <p:spPr>
          <a:xfrm rot="2987676" flipH="1">
            <a:off x="638966" y="4366747"/>
            <a:ext cx="1213452" cy="380879"/>
          </a:xfrm>
          <a:prstGeom prst="curvedUpArrow">
            <a:avLst>
              <a:gd name="adj1" fmla="val 25000"/>
              <a:gd name="adj2" fmla="val 50177"/>
              <a:gd name="adj3" fmla="val 25000"/>
            </a:avLst>
          </a:prstGeom>
          <a:solidFill>
            <a:srgbClr val="C00000"/>
          </a:solidFill>
          <a:ln w="19050" cap="rnd" cmpd="sng">
            <a:solidFill>
              <a:srgbClr val="C00000"/>
            </a:solidFill>
            <a:prstDash val="solid"/>
            <a:round/>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41" name="Shape 341"/>
          <p:cNvSpPr/>
          <p:nvPr/>
        </p:nvSpPr>
        <p:spPr>
          <a:xfrm>
            <a:off x="4049382" y="1460003"/>
            <a:ext cx="4572000" cy="2192850"/>
          </a:xfrm>
          <a:prstGeom prst="rect">
            <a:avLst/>
          </a:prstGeom>
          <a:noFill/>
          <a:ln>
            <a:noFill/>
          </a:ln>
        </p:spPr>
        <p:txBody>
          <a:bodyPr lIns="68569" tIns="34275" rIns="68569" bIns="34275" anchor="t" anchorCtr="0">
            <a:noAutofit/>
          </a:bodyPr>
          <a:lstStyle/>
          <a:p>
            <a:pPr>
              <a:buSzPct val="25000"/>
            </a:pPr>
            <a:r>
              <a:rPr lang="en-US" sz="1800" dirty="0">
                <a:solidFill>
                  <a:schemeClr val="lt1"/>
                </a:solidFill>
                <a:latin typeface="Coming Soon" panose="020B0604020202020204" charset="0"/>
                <a:ea typeface="Coming Soon" panose="020B0604020202020204" charset="0"/>
                <a:cs typeface="Cabin"/>
                <a:sym typeface="Cabin"/>
              </a:rPr>
              <a:t>Additional required credits include</a:t>
            </a:r>
          </a:p>
          <a:p>
            <a:pPr marL="370332" lvl="2" indent="-838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Two LOTE credits</a:t>
            </a:r>
          </a:p>
          <a:p>
            <a:pPr marL="840105" lvl="3" indent="-259079">
              <a:spcBef>
                <a:spcPts val="900"/>
              </a:spcBef>
              <a:buClr>
                <a:schemeClr val="lt1"/>
              </a:buClr>
              <a:buSzPct val="125000"/>
              <a:buFont typeface="Courier New"/>
              <a:buChar char="o"/>
            </a:pPr>
            <a:r>
              <a:rPr lang="en-US" sz="1800" dirty="0">
                <a:solidFill>
                  <a:schemeClr val="lt1"/>
                </a:solidFill>
                <a:latin typeface="Coming Soon" panose="020B0604020202020204" charset="0"/>
                <a:ea typeface="Coming Soon" panose="020B0604020202020204" charset="0"/>
                <a:cs typeface="Cabin"/>
                <a:sym typeface="Cabin"/>
              </a:rPr>
              <a:t>Must include Level 1 and Level 2 of the same Language Other Than English  </a:t>
            </a:r>
          </a:p>
          <a:p>
            <a:pPr marL="370332" lvl="2" indent="-8382">
              <a:spcBef>
                <a:spcPts val="900"/>
              </a:spcBef>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One PE credit</a:t>
            </a:r>
          </a:p>
          <a:p>
            <a:pPr marL="370332" lvl="2" indent="-8382">
              <a:spcBef>
                <a:spcPts val="900"/>
              </a:spcBef>
              <a:spcAft>
                <a:spcPts val="450"/>
              </a:spcAft>
              <a:buClr>
                <a:schemeClr val="lt1"/>
              </a:buClr>
              <a:buSzPct val="125000"/>
              <a:buFont typeface="Arial"/>
              <a:buChar char="•"/>
            </a:pPr>
            <a:r>
              <a:rPr lang="en-US" sz="1800" dirty="0">
                <a:solidFill>
                  <a:schemeClr val="lt1"/>
                </a:solidFill>
                <a:latin typeface="Coming Soon" panose="020B0604020202020204" charset="0"/>
                <a:ea typeface="Coming Soon" panose="020B0604020202020204" charset="0"/>
                <a:cs typeface="Cabin"/>
                <a:sym typeface="Cabin"/>
              </a:rPr>
              <a:t>One Fine Art credit </a:t>
            </a:r>
          </a:p>
        </p:txBody>
      </p:sp>
      <p:sp>
        <p:nvSpPr>
          <p:cNvPr id="342" name="Shape 342"/>
          <p:cNvSpPr/>
          <p:nvPr/>
        </p:nvSpPr>
        <p:spPr>
          <a:xfrm>
            <a:off x="5667270" y="3941051"/>
            <a:ext cx="2998913" cy="616135"/>
          </a:xfrm>
          <a:prstGeom prst="wedgeRectCallout">
            <a:avLst>
              <a:gd name="adj1" fmla="val -144382"/>
              <a:gd name="adj2" fmla="val -3175"/>
            </a:avLst>
          </a:prstGeom>
          <a:solidFill>
            <a:schemeClr val="accent1"/>
          </a:solidFill>
          <a:ln w="19050" cap="rnd" cmpd="sng">
            <a:solidFill>
              <a:srgbClr val="7D2D8C"/>
            </a:solidFill>
            <a:prstDash val="solid"/>
            <a:round/>
            <a:headEnd type="none" w="med" len="med"/>
            <a:tailEnd type="none" w="med" len="med"/>
          </a:ln>
        </p:spPr>
        <p:txBody>
          <a:bodyPr lIns="68569" tIns="34275" rIns="68569" bIns="34275" anchor="ctr" anchorCtr="0">
            <a:noAutofit/>
          </a:bodyPr>
          <a:lstStyle/>
          <a:p>
            <a:pPr algn="ctr">
              <a:buSzPct val="25000"/>
            </a:pPr>
            <a:r>
              <a:rPr lang="en-US" sz="1350" dirty="0">
                <a:solidFill>
                  <a:schemeClr val="lt1"/>
                </a:solidFill>
                <a:latin typeface="Cabin"/>
                <a:ea typeface="Cabin"/>
                <a:cs typeface="Cabin"/>
                <a:sym typeface="Cabin"/>
              </a:rPr>
              <a:t>List your LOTE, PE, Fine Arts in the spaces under the core course requirements.</a:t>
            </a:r>
          </a:p>
        </p:txBody>
      </p:sp>
      <p:sp>
        <p:nvSpPr>
          <p:cNvPr id="343" name="Shape 343"/>
          <p:cNvSpPr/>
          <p:nvPr/>
        </p:nvSpPr>
        <p:spPr>
          <a:xfrm rot="15807058">
            <a:off x="2266783" y="3594442"/>
            <a:ext cx="1280982" cy="45719"/>
          </a:xfrm>
          <a:prstGeom prst="rect">
            <a:avLst/>
          </a:prstGeom>
          <a:solidFill>
            <a:srgbClr val="FF66FF">
              <a:alpha val="47843"/>
            </a:srgbClr>
          </a:solidFill>
          <a:ln>
            <a:noFill/>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12" name="Content Placeholder 11">
            <a:extLst>
              <a:ext uri="{FF2B5EF4-FFF2-40B4-BE49-F238E27FC236}">
                <a16:creationId xmlns:a16="http://schemas.microsoft.com/office/drawing/2014/main" id="{67727D9A-819C-4EAF-AE84-FC0687157600}"/>
              </a:ext>
            </a:extLst>
          </p:cNvPr>
          <p:cNvPicPr>
            <a:picLocks noGrp="1" noChangeAspect="1"/>
          </p:cNvPicPr>
          <p:nvPr>
            <p:ph idx="1"/>
          </p:nvPr>
        </p:nvPicPr>
        <p:blipFill>
          <a:blip r:embed="rId4"/>
          <a:stretch>
            <a:fillRect/>
          </a:stretch>
        </p:blipFill>
        <p:spPr>
          <a:xfrm rot="900712">
            <a:off x="2097297" y="1524052"/>
            <a:ext cx="1951153" cy="1464790"/>
          </a:xfrm>
          <a:prstGeom prst="rect">
            <a:avLst/>
          </a:prstGeom>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9DAB-1C07-4887-9B85-F7FA20322C8A}"/>
              </a:ext>
            </a:extLst>
          </p:cNvPr>
          <p:cNvSpPr>
            <a:spLocks noGrp="1"/>
          </p:cNvSpPr>
          <p:nvPr>
            <p:ph type="title"/>
          </p:nvPr>
        </p:nvSpPr>
        <p:spPr/>
        <p:txBody>
          <a:bodyPr/>
          <a:lstStyle/>
          <a:p>
            <a:r>
              <a:rPr lang="en-US" dirty="0"/>
              <a:t>Example of Completed 4 Year Plan with the Foundational 22 Credits</a:t>
            </a:r>
          </a:p>
        </p:txBody>
      </p:sp>
      <p:pic>
        <p:nvPicPr>
          <p:cNvPr id="4" name="Shape 351">
            <a:extLst>
              <a:ext uri="{FF2B5EF4-FFF2-40B4-BE49-F238E27FC236}">
                <a16:creationId xmlns:a16="http://schemas.microsoft.com/office/drawing/2014/main" id="{C39C2D20-3440-4820-BA5E-2FE1E7D06AFD}"/>
              </a:ext>
            </a:extLst>
          </p:cNvPr>
          <p:cNvPicPr preferRelativeResize="0"/>
          <p:nvPr/>
        </p:nvPicPr>
        <p:blipFill>
          <a:blip r:embed="rId2">
            <a:alphaModFix/>
          </a:blip>
          <a:stretch>
            <a:fillRect/>
          </a:stretch>
        </p:blipFill>
        <p:spPr>
          <a:xfrm>
            <a:off x="643599" y="2137013"/>
            <a:ext cx="8078065" cy="1802101"/>
          </a:xfrm>
          <a:prstGeom prst="rect">
            <a:avLst/>
          </a:prstGeom>
          <a:noFill/>
          <a:ln>
            <a:noFill/>
          </a:ln>
        </p:spPr>
      </p:pic>
    </p:spTree>
    <p:extLst>
      <p:ext uri="{BB962C8B-B14F-4D97-AF65-F5344CB8AC3E}">
        <p14:creationId xmlns:p14="http://schemas.microsoft.com/office/powerpoint/2010/main" val="3195183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B9D2-D325-4E47-9B8D-ED774580E2C6}"/>
              </a:ext>
            </a:extLst>
          </p:cNvPr>
          <p:cNvSpPr>
            <a:spLocks noGrp="1"/>
          </p:cNvSpPr>
          <p:nvPr>
            <p:ph type="title"/>
          </p:nvPr>
        </p:nvSpPr>
        <p:spPr/>
        <p:txBody>
          <a:bodyPr/>
          <a:lstStyle/>
          <a:p>
            <a:r>
              <a:rPr lang="en-US" dirty="0"/>
              <a:t>Miller Career &amp; Technology Center (MCTC)</a:t>
            </a:r>
          </a:p>
        </p:txBody>
      </p:sp>
      <p:pic>
        <p:nvPicPr>
          <p:cNvPr id="5" name="Content Placeholder 4">
            <a:extLst>
              <a:ext uri="{FF2B5EF4-FFF2-40B4-BE49-F238E27FC236}">
                <a16:creationId xmlns:a16="http://schemas.microsoft.com/office/drawing/2014/main" id="{5E0DACAF-87C2-4D8D-9BDF-FE92D861A594}"/>
              </a:ext>
            </a:extLst>
          </p:cNvPr>
          <p:cNvPicPr>
            <a:picLocks noGrp="1" noChangeAspect="1"/>
          </p:cNvPicPr>
          <p:nvPr>
            <p:ph idx="1"/>
          </p:nvPr>
        </p:nvPicPr>
        <p:blipFill>
          <a:blip r:embed="rId2"/>
          <a:stretch>
            <a:fillRect/>
          </a:stretch>
        </p:blipFill>
        <p:spPr>
          <a:xfrm>
            <a:off x="1903113" y="1214361"/>
            <a:ext cx="5337770" cy="1908072"/>
          </a:xfrm>
        </p:spPr>
      </p:pic>
      <p:sp>
        <p:nvSpPr>
          <p:cNvPr id="7" name="TextBox 6">
            <a:extLst>
              <a:ext uri="{FF2B5EF4-FFF2-40B4-BE49-F238E27FC236}">
                <a16:creationId xmlns:a16="http://schemas.microsoft.com/office/drawing/2014/main" id="{41E4ED28-E5C7-4758-9411-AE242C09A65E}"/>
              </a:ext>
            </a:extLst>
          </p:cNvPr>
          <p:cNvSpPr txBox="1"/>
          <p:nvPr/>
        </p:nvSpPr>
        <p:spPr>
          <a:xfrm>
            <a:off x="3594082" y="3319069"/>
            <a:ext cx="1955835" cy="400110"/>
          </a:xfrm>
          <a:prstGeom prst="rect">
            <a:avLst/>
          </a:prstGeom>
          <a:noFill/>
        </p:spPr>
        <p:txBody>
          <a:bodyPr wrap="square" rtlCol="0">
            <a:spAutoFit/>
          </a:bodyPr>
          <a:lstStyle/>
          <a:p>
            <a:pPr algn="ctr"/>
            <a:r>
              <a:rPr lang="en-US" sz="2000" b="1" dirty="0">
                <a:solidFill>
                  <a:schemeClr val="bg1"/>
                </a:solidFill>
                <a:latin typeface="Coming Soon" panose="020B0604020202020204" charset="0"/>
                <a:ea typeface="Coming Soon" panose="020B0604020202020204" charset="0"/>
                <a:hlinkClick r:id="rId3">
                  <a:extLst>
                    <a:ext uri="{A12FA001-AC4F-418D-AE19-62706E023703}">
                      <ahyp:hlinkClr xmlns:ahyp="http://schemas.microsoft.com/office/drawing/2018/hyperlinkcolor" val="tx"/>
                    </a:ext>
                  </a:extLst>
                </a:hlinkClick>
              </a:rPr>
              <a:t>MCTC Website</a:t>
            </a:r>
            <a:endParaRPr lang="en-US" sz="2000" b="1" dirty="0">
              <a:solidFill>
                <a:schemeClr val="bg1"/>
              </a:solidFill>
              <a:latin typeface="Coming Soon" panose="020B0604020202020204" charset="0"/>
              <a:ea typeface="Coming Soon" panose="020B0604020202020204" charset="0"/>
            </a:endParaRPr>
          </a:p>
        </p:txBody>
      </p:sp>
      <p:sp>
        <p:nvSpPr>
          <p:cNvPr id="9" name="TextBox 8">
            <a:extLst>
              <a:ext uri="{FF2B5EF4-FFF2-40B4-BE49-F238E27FC236}">
                <a16:creationId xmlns:a16="http://schemas.microsoft.com/office/drawing/2014/main" id="{81A7C5D8-5306-482D-BC07-D06AA031972C}"/>
              </a:ext>
            </a:extLst>
          </p:cNvPr>
          <p:cNvSpPr txBox="1"/>
          <p:nvPr/>
        </p:nvSpPr>
        <p:spPr>
          <a:xfrm>
            <a:off x="2937311" y="3796028"/>
            <a:ext cx="3269375" cy="400110"/>
          </a:xfrm>
          <a:prstGeom prst="rect">
            <a:avLst/>
          </a:prstGeom>
          <a:noFill/>
        </p:spPr>
        <p:txBody>
          <a:bodyPr wrap="square" rtlCol="0">
            <a:spAutoFit/>
          </a:bodyPr>
          <a:lstStyle/>
          <a:p>
            <a:r>
              <a:rPr lang="en-US" sz="2000" b="1" dirty="0">
                <a:solidFill>
                  <a:schemeClr val="bg1"/>
                </a:solidFill>
                <a:latin typeface="Coming Soon" panose="020B0604020202020204" charset="0"/>
                <a:ea typeface="Coming Soon" panose="020B0604020202020204" charset="0"/>
                <a:hlinkClick r:id="rId4">
                  <a:extLst>
                    <a:ext uri="{A12FA001-AC4F-418D-AE19-62706E023703}">
                      <ahyp:hlinkClr xmlns:ahyp="http://schemas.microsoft.com/office/drawing/2018/hyperlinkcolor" val="tx"/>
                    </a:ext>
                  </a:extLst>
                </a:hlinkClick>
              </a:rPr>
              <a:t>MCTC Course Information</a:t>
            </a:r>
            <a:endParaRPr lang="en-US" sz="2000" b="1" dirty="0">
              <a:solidFill>
                <a:schemeClr val="bg1"/>
              </a:solidFill>
              <a:latin typeface="Coming Soon" panose="020B0604020202020204" charset="0"/>
              <a:ea typeface="Coming Soon" panose="020B0604020202020204" charset="0"/>
            </a:endParaRPr>
          </a:p>
        </p:txBody>
      </p:sp>
      <p:sp>
        <p:nvSpPr>
          <p:cNvPr id="11" name="TextBox 10">
            <a:extLst>
              <a:ext uri="{FF2B5EF4-FFF2-40B4-BE49-F238E27FC236}">
                <a16:creationId xmlns:a16="http://schemas.microsoft.com/office/drawing/2014/main" id="{670FFFA0-1206-4197-BD04-04CF703A453C}"/>
              </a:ext>
            </a:extLst>
          </p:cNvPr>
          <p:cNvSpPr txBox="1"/>
          <p:nvPr/>
        </p:nvSpPr>
        <p:spPr>
          <a:xfrm>
            <a:off x="3697939" y="4298365"/>
            <a:ext cx="1748118" cy="400110"/>
          </a:xfrm>
          <a:prstGeom prst="rect">
            <a:avLst/>
          </a:prstGeom>
          <a:noFill/>
        </p:spPr>
        <p:txBody>
          <a:bodyPr wrap="square" rtlCol="0">
            <a:spAutoFit/>
          </a:bodyPr>
          <a:lstStyle/>
          <a:p>
            <a:pPr algn="ctr"/>
            <a:r>
              <a:rPr lang="en-US" sz="2000" b="1" dirty="0">
                <a:solidFill>
                  <a:schemeClr val="bg1"/>
                </a:solidFill>
                <a:latin typeface="Coming Soon" panose="020B0604020202020204" charset="0"/>
                <a:ea typeface="Coming Soon" panose="020B0604020202020204" charset="0"/>
                <a:hlinkClick r:id="rId5">
                  <a:extLst>
                    <a:ext uri="{A12FA001-AC4F-418D-AE19-62706E023703}">
                      <ahyp:hlinkClr xmlns:ahyp="http://schemas.microsoft.com/office/drawing/2018/hyperlinkcolor" val="tx"/>
                    </a:ext>
                  </a:extLst>
                </a:hlinkClick>
              </a:rPr>
              <a:t>MCTC FAQ</a:t>
            </a:r>
            <a:endParaRPr lang="en-US" sz="2000" b="1" dirty="0">
              <a:solidFill>
                <a:schemeClr val="bg1"/>
              </a:solidFill>
              <a:latin typeface="Coming Soon" panose="020B0604020202020204" charset="0"/>
              <a:ea typeface="Coming Soon" panose="020B0604020202020204" charset="0"/>
            </a:endParaRPr>
          </a:p>
        </p:txBody>
      </p:sp>
    </p:spTree>
    <p:extLst>
      <p:ext uri="{BB962C8B-B14F-4D97-AF65-F5344CB8AC3E}">
        <p14:creationId xmlns:p14="http://schemas.microsoft.com/office/powerpoint/2010/main" val="1542786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2FAE-6C61-4F93-93AC-B22A2AF6BDD1}"/>
              </a:ext>
            </a:extLst>
          </p:cNvPr>
          <p:cNvSpPr>
            <a:spLocks noGrp="1"/>
          </p:cNvSpPr>
          <p:nvPr>
            <p:ph type="title"/>
          </p:nvPr>
        </p:nvSpPr>
        <p:spPr/>
        <p:txBody>
          <a:bodyPr/>
          <a:lstStyle/>
          <a:p>
            <a:pPr algn="ctr"/>
            <a:r>
              <a:rPr lang="en-US" dirty="0"/>
              <a:t>MCTC Recruitment Video</a:t>
            </a:r>
          </a:p>
        </p:txBody>
      </p:sp>
      <p:pic>
        <p:nvPicPr>
          <p:cNvPr id="4" name="Online Media 9" title="MCTC Recruitment Video 2021-2022">
            <a:hlinkClick r:id="" action="ppaction://media"/>
            <a:extLst>
              <a:ext uri="{FF2B5EF4-FFF2-40B4-BE49-F238E27FC236}">
                <a16:creationId xmlns:a16="http://schemas.microsoft.com/office/drawing/2014/main" id="{0126303B-6C89-482F-BC87-07CAF3DBC5F9}"/>
              </a:ext>
            </a:extLst>
          </p:cNvPr>
          <p:cNvPicPr>
            <a:picLocks noGrp="1" noRot="1" noChangeAspect="1"/>
          </p:cNvPicPr>
          <p:nvPr>
            <p:ph idx="1"/>
            <a:videoFile r:link="rId1"/>
          </p:nvPr>
        </p:nvPicPr>
        <p:blipFill>
          <a:blip r:embed="rId3"/>
          <a:stretch>
            <a:fillRect/>
          </a:stretch>
        </p:blipFill>
        <p:spPr>
          <a:xfrm>
            <a:off x="1374962" y="1148987"/>
            <a:ext cx="6394076" cy="3612653"/>
          </a:xfrm>
          <a:prstGeom prst="rect">
            <a:avLst/>
          </a:prstGeom>
        </p:spPr>
      </p:pic>
    </p:spTree>
    <p:extLst>
      <p:ext uri="{BB962C8B-B14F-4D97-AF65-F5344CB8AC3E}">
        <p14:creationId xmlns:p14="http://schemas.microsoft.com/office/powerpoint/2010/main" val="22770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ADE5-B42D-4232-A1DB-B686304BAF99}"/>
              </a:ext>
            </a:extLst>
          </p:cNvPr>
          <p:cNvSpPr>
            <a:spLocks noGrp="1"/>
          </p:cNvSpPr>
          <p:nvPr>
            <p:ph type="title"/>
          </p:nvPr>
        </p:nvSpPr>
        <p:spPr/>
        <p:txBody>
          <a:bodyPr/>
          <a:lstStyle/>
          <a:p>
            <a:r>
              <a:rPr lang="en-US" dirty="0"/>
              <a:t>Tools for Planning</a:t>
            </a:r>
          </a:p>
        </p:txBody>
      </p:sp>
      <p:pic>
        <p:nvPicPr>
          <p:cNvPr id="3" name="Picture 2">
            <a:extLst>
              <a:ext uri="{FF2B5EF4-FFF2-40B4-BE49-F238E27FC236}">
                <a16:creationId xmlns:a16="http://schemas.microsoft.com/office/drawing/2014/main" id="{34AF05AA-CC98-4ECE-BC43-95DE03FA279E}"/>
              </a:ext>
            </a:extLst>
          </p:cNvPr>
          <p:cNvPicPr>
            <a:picLocks noChangeAspect="1"/>
          </p:cNvPicPr>
          <p:nvPr/>
        </p:nvPicPr>
        <p:blipFill>
          <a:blip r:embed="rId2"/>
          <a:stretch>
            <a:fillRect/>
          </a:stretch>
        </p:blipFill>
        <p:spPr>
          <a:xfrm rot="20772605">
            <a:off x="601071" y="1120928"/>
            <a:ext cx="2114364" cy="2610561"/>
          </a:xfrm>
          <a:prstGeom prst="rect">
            <a:avLst/>
          </a:prstGeom>
        </p:spPr>
      </p:pic>
      <p:pic>
        <p:nvPicPr>
          <p:cNvPr id="5" name="Picture 4">
            <a:extLst>
              <a:ext uri="{FF2B5EF4-FFF2-40B4-BE49-F238E27FC236}">
                <a16:creationId xmlns:a16="http://schemas.microsoft.com/office/drawing/2014/main" id="{AFFF08A2-865E-4C12-90B5-FDE1AC72A445}"/>
              </a:ext>
            </a:extLst>
          </p:cNvPr>
          <p:cNvPicPr>
            <a:picLocks noChangeAspect="1"/>
          </p:cNvPicPr>
          <p:nvPr/>
        </p:nvPicPr>
        <p:blipFill>
          <a:blip r:embed="rId3"/>
          <a:stretch>
            <a:fillRect/>
          </a:stretch>
        </p:blipFill>
        <p:spPr>
          <a:xfrm>
            <a:off x="3465217" y="445025"/>
            <a:ext cx="2213565" cy="2826811"/>
          </a:xfrm>
          <a:prstGeom prst="rect">
            <a:avLst/>
          </a:prstGeom>
        </p:spPr>
      </p:pic>
      <p:sp>
        <p:nvSpPr>
          <p:cNvPr id="7" name="TextBox 6">
            <a:extLst>
              <a:ext uri="{FF2B5EF4-FFF2-40B4-BE49-F238E27FC236}">
                <a16:creationId xmlns:a16="http://schemas.microsoft.com/office/drawing/2014/main" id="{B6B0080E-5E1F-4346-A6E4-10B1084FC0E3}"/>
              </a:ext>
            </a:extLst>
          </p:cNvPr>
          <p:cNvSpPr txBox="1"/>
          <p:nvPr/>
        </p:nvSpPr>
        <p:spPr>
          <a:xfrm>
            <a:off x="5860079" y="752669"/>
            <a:ext cx="2681020" cy="3754874"/>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US" dirty="0">
                <a:solidFill>
                  <a:schemeClr val="bg1"/>
                </a:solidFill>
                <a:latin typeface="Coming Soon" panose="020B0604020202020204" charset="0"/>
                <a:ea typeface="Coming Soon" panose="020B0604020202020204" charset="0"/>
              </a:rPr>
              <a:t>Start with your child’s interests and aptitudes.</a:t>
            </a:r>
          </a:p>
          <a:p>
            <a:pPr marL="285750" indent="-285750">
              <a:buClr>
                <a:schemeClr val="bg1"/>
              </a:buClr>
              <a:buFont typeface="Arial" panose="020B0604020202020204" pitchFamily="34" charset="0"/>
              <a:buChar char="•"/>
            </a:pPr>
            <a:endParaRPr lang="en-US" dirty="0">
              <a:solidFill>
                <a:schemeClr val="bg1"/>
              </a:solidFill>
              <a:latin typeface="Coming Soon" panose="020B0604020202020204" charset="0"/>
              <a:ea typeface="Coming Soon" panose="020B0604020202020204" charset="0"/>
            </a:endParaRPr>
          </a:p>
          <a:p>
            <a:pPr marL="285750" indent="-285750">
              <a:buClr>
                <a:schemeClr val="bg1"/>
              </a:buClr>
              <a:buFont typeface="Arial" panose="020B0604020202020204" pitchFamily="34" charset="0"/>
              <a:buChar char="•"/>
            </a:pPr>
            <a:r>
              <a:rPr lang="en-US" dirty="0">
                <a:solidFill>
                  <a:schemeClr val="bg1"/>
                </a:solidFill>
                <a:latin typeface="Coming Soon" panose="020B0604020202020204" charset="0"/>
                <a:ea typeface="Coming Soon" panose="020B0604020202020204" charset="0"/>
              </a:rPr>
              <a:t>Helps your child pick classes that are of interest.</a:t>
            </a:r>
          </a:p>
          <a:p>
            <a:pPr marL="285750" indent="-285750">
              <a:buClr>
                <a:schemeClr val="bg1"/>
              </a:buClr>
              <a:buFont typeface="Arial" panose="020B0604020202020204" pitchFamily="34" charset="0"/>
              <a:buChar char="•"/>
            </a:pPr>
            <a:endParaRPr lang="en-US" dirty="0">
              <a:solidFill>
                <a:schemeClr val="bg1"/>
              </a:solidFill>
              <a:latin typeface="Coming Soon" panose="020B0604020202020204" charset="0"/>
              <a:ea typeface="Coming Soon" panose="020B0604020202020204" charset="0"/>
            </a:endParaRPr>
          </a:p>
          <a:p>
            <a:pPr marL="285750" indent="-285750">
              <a:buClr>
                <a:schemeClr val="bg1"/>
              </a:buClr>
              <a:buFont typeface="Arial" panose="020B0604020202020204" pitchFamily="34" charset="0"/>
              <a:buChar char="•"/>
            </a:pPr>
            <a:r>
              <a:rPr lang="en-US" dirty="0">
                <a:solidFill>
                  <a:schemeClr val="bg1"/>
                </a:solidFill>
                <a:latin typeface="Coming Soon" panose="020B0604020202020204" charset="0"/>
                <a:ea typeface="Coming Soon" panose="020B0604020202020204" charset="0"/>
              </a:rPr>
              <a:t>When building the 4 year plan, start with the Foundation (22 Credits)</a:t>
            </a:r>
          </a:p>
          <a:p>
            <a:pPr marL="285750" indent="-285750">
              <a:buClr>
                <a:schemeClr val="bg1"/>
              </a:buClr>
              <a:buFont typeface="Arial" panose="020B0604020202020204" pitchFamily="34" charset="0"/>
              <a:buChar char="•"/>
            </a:pPr>
            <a:endParaRPr lang="en-US" dirty="0">
              <a:solidFill>
                <a:schemeClr val="bg1"/>
              </a:solidFill>
              <a:latin typeface="Coming Soon" panose="020B0604020202020204" charset="0"/>
              <a:ea typeface="Coming Soon" panose="020B0604020202020204" charset="0"/>
            </a:endParaRPr>
          </a:p>
          <a:p>
            <a:pPr marL="285750" indent="-285750">
              <a:buClr>
                <a:schemeClr val="bg1"/>
              </a:buClr>
              <a:buFont typeface="Arial" panose="020B0604020202020204" pitchFamily="34" charset="0"/>
              <a:buChar char="•"/>
            </a:pPr>
            <a:r>
              <a:rPr lang="en-US" dirty="0">
                <a:solidFill>
                  <a:schemeClr val="bg1"/>
                </a:solidFill>
                <a:latin typeface="Coming Soon" panose="020B0604020202020204" charset="0"/>
                <a:ea typeface="Coming Soon" panose="020B0604020202020204" charset="0"/>
              </a:rPr>
              <a:t>Then choose the other electives.</a:t>
            </a:r>
          </a:p>
          <a:p>
            <a:pPr>
              <a:buClr>
                <a:schemeClr val="bg1"/>
              </a:buClr>
            </a:pPr>
            <a:endParaRPr lang="en-US" dirty="0">
              <a:solidFill>
                <a:schemeClr val="bg1"/>
              </a:solidFill>
              <a:latin typeface="Coming Soon" panose="020B0604020202020204" charset="0"/>
              <a:ea typeface="Coming Soon" panose="020B0604020202020204" charset="0"/>
            </a:endParaRPr>
          </a:p>
          <a:p>
            <a:pPr marL="285750" indent="-285750">
              <a:buClr>
                <a:schemeClr val="bg1"/>
              </a:buClr>
              <a:buFont typeface="Arial" panose="020B0604020202020204" pitchFamily="34" charset="0"/>
              <a:buChar char="•"/>
            </a:pPr>
            <a:r>
              <a:rPr lang="en-US" b="1" dirty="0">
                <a:solidFill>
                  <a:schemeClr val="bg1"/>
                </a:solidFill>
                <a:latin typeface="Coming Soon" panose="020B0604020202020204" charset="0"/>
                <a:ea typeface="Coming Soon" panose="020B0604020202020204" charset="0"/>
              </a:rPr>
              <a:t>Remember, this is a fluid document.</a:t>
            </a:r>
          </a:p>
          <a:p>
            <a:endParaRPr lang="en-US" dirty="0">
              <a:solidFill>
                <a:schemeClr val="bg1"/>
              </a:solidFill>
            </a:endParaRPr>
          </a:p>
        </p:txBody>
      </p:sp>
      <p:pic>
        <p:nvPicPr>
          <p:cNvPr id="8" name="Picture 7">
            <a:extLst>
              <a:ext uri="{FF2B5EF4-FFF2-40B4-BE49-F238E27FC236}">
                <a16:creationId xmlns:a16="http://schemas.microsoft.com/office/drawing/2014/main" id="{5E56DD8F-79EB-4268-806D-650E9A47F81D}"/>
              </a:ext>
            </a:extLst>
          </p:cNvPr>
          <p:cNvPicPr>
            <a:picLocks noChangeAspect="1"/>
          </p:cNvPicPr>
          <p:nvPr/>
        </p:nvPicPr>
        <p:blipFill>
          <a:blip r:embed="rId4"/>
          <a:stretch>
            <a:fillRect/>
          </a:stretch>
        </p:blipFill>
        <p:spPr>
          <a:xfrm>
            <a:off x="2108251" y="2952083"/>
            <a:ext cx="2351337" cy="1765220"/>
          </a:xfrm>
          <a:prstGeom prst="rect">
            <a:avLst/>
          </a:prstGeom>
        </p:spPr>
      </p:pic>
    </p:spTree>
    <p:extLst>
      <p:ext uri="{BB962C8B-B14F-4D97-AF65-F5344CB8AC3E}">
        <p14:creationId xmlns:p14="http://schemas.microsoft.com/office/powerpoint/2010/main" val="2825107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C353-90DA-4690-B000-8DA33A969C48}"/>
              </a:ext>
            </a:extLst>
          </p:cNvPr>
          <p:cNvSpPr>
            <a:spLocks noGrp="1"/>
          </p:cNvSpPr>
          <p:nvPr>
            <p:ph type="title"/>
          </p:nvPr>
        </p:nvSpPr>
        <p:spPr/>
        <p:txBody>
          <a:bodyPr/>
          <a:lstStyle/>
          <a:p>
            <a:r>
              <a:rPr lang="en-US" dirty="0"/>
              <a:t>AJH Counseling Website</a:t>
            </a:r>
          </a:p>
        </p:txBody>
      </p:sp>
      <p:sp>
        <p:nvSpPr>
          <p:cNvPr id="3" name="Content Placeholder 2">
            <a:extLst>
              <a:ext uri="{FF2B5EF4-FFF2-40B4-BE49-F238E27FC236}">
                <a16:creationId xmlns:a16="http://schemas.microsoft.com/office/drawing/2014/main" id="{EBC86155-157F-419B-8573-0D1A7805321C}"/>
              </a:ext>
            </a:extLst>
          </p:cNvPr>
          <p:cNvSpPr>
            <a:spLocks noGrp="1"/>
          </p:cNvSpPr>
          <p:nvPr>
            <p:ph idx="1"/>
          </p:nvPr>
        </p:nvSpPr>
        <p:spPr/>
        <p:txBody>
          <a:bodyPr/>
          <a:lstStyle/>
          <a:p>
            <a:pPr marL="114300" indent="0" algn="ctr">
              <a:buNone/>
            </a:pPr>
            <a:r>
              <a:rPr lang="en-US" dirty="0"/>
              <a:t>Please visit our </a:t>
            </a:r>
            <a:r>
              <a:rPr lang="en-US" dirty="0">
                <a:solidFill>
                  <a:srgbClr val="9A7C40"/>
                </a:solidFill>
                <a:hlinkClick r:id="rId2">
                  <a:extLst>
                    <a:ext uri="{A12FA001-AC4F-418D-AE19-62706E023703}">
                      <ahyp:hlinkClr xmlns:ahyp="http://schemas.microsoft.com/office/drawing/2018/hyperlinkcolor" val="tx"/>
                    </a:ext>
                  </a:extLst>
                </a:hlinkClick>
              </a:rPr>
              <a:t>counseling website</a:t>
            </a:r>
            <a:r>
              <a:rPr lang="en-US" dirty="0">
                <a:solidFill>
                  <a:srgbClr val="996600"/>
                </a:solidFill>
              </a:rPr>
              <a:t> </a:t>
            </a:r>
            <a:r>
              <a:rPr lang="en-US" dirty="0"/>
              <a:t>as it contains lots of great information for all things Adams Junior High!</a:t>
            </a:r>
          </a:p>
          <a:p>
            <a:pPr marL="114300" indent="0" algn="ctr">
              <a:buNone/>
            </a:pPr>
            <a:endParaRPr lang="en-US" dirty="0"/>
          </a:p>
          <a:p>
            <a:pPr marL="114300" indent="0" algn="ctr">
              <a:buNone/>
            </a:pPr>
            <a:endParaRPr lang="en-US" dirty="0"/>
          </a:p>
        </p:txBody>
      </p:sp>
      <p:pic>
        <p:nvPicPr>
          <p:cNvPr id="5" name="Picture 4">
            <a:hlinkClick r:id="rId2"/>
            <a:extLst>
              <a:ext uri="{FF2B5EF4-FFF2-40B4-BE49-F238E27FC236}">
                <a16:creationId xmlns:a16="http://schemas.microsoft.com/office/drawing/2014/main" id="{B3A6577B-5BF3-406F-91DC-A0B29CA24227}"/>
              </a:ext>
            </a:extLst>
          </p:cNvPr>
          <p:cNvPicPr>
            <a:picLocks noChangeAspect="1"/>
          </p:cNvPicPr>
          <p:nvPr/>
        </p:nvPicPr>
        <p:blipFill>
          <a:blip r:embed="rId3"/>
          <a:stretch>
            <a:fillRect/>
          </a:stretch>
        </p:blipFill>
        <p:spPr>
          <a:xfrm>
            <a:off x="3137073" y="2006915"/>
            <a:ext cx="2869854" cy="2691560"/>
          </a:xfrm>
          <a:prstGeom prst="rect">
            <a:avLst/>
          </a:prstGeom>
        </p:spPr>
      </p:pic>
    </p:spTree>
    <p:extLst>
      <p:ext uri="{BB962C8B-B14F-4D97-AF65-F5344CB8AC3E}">
        <p14:creationId xmlns:p14="http://schemas.microsoft.com/office/powerpoint/2010/main" val="2996309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40200"/>
            <a:ext cx="8520600" cy="47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Planning your future - What are your options?</a:t>
            </a:r>
            <a:endParaRPr sz="3000"/>
          </a:p>
        </p:txBody>
      </p:sp>
      <p:pic>
        <p:nvPicPr>
          <p:cNvPr id="69" name="Google Shape;69;p15"/>
          <p:cNvPicPr preferRelativeResize="0"/>
          <p:nvPr/>
        </p:nvPicPr>
        <p:blipFill>
          <a:blip r:embed="rId3">
            <a:alphaModFix/>
          </a:blip>
          <a:stretch>
            <a:fillRect/>
          </a:stretch>
        </p:blipFill>
        <p:spPr>
          <a:xfrm>
            <a:off x="3518048" y="2120700"/>
            <a:ext cx="1781925" cy="1781925"/>
          </a:xfrm>
          <a:prstGeom prst="rect">
            <a:avLst/>
          </a:prstGeom>
          <a:noFill/>
          <a:ln>
            <a:noFill/>
          </a:ln>
        </p:spPr>
      </p:pic>
      <p:sp>
        <p:nvSpPr>
          <p:cNvPr id="70" name="Google Shape;70;p15"/>
          <p:cNvSpPr/>
          <p:nvPr/>
        </p:nvSpPr>
        <p:spPr>
          <a:xfrm rot="889218">
            <a:off x="5067732" y="1147025"/>
            <a:ext cx="2211986" cy="1080600"/>
          </a:xfrm>
          <a:prstGeom prst="cloudCallout">
            <a:avLst>
              <a:gd name="adj1" fmla="val -41649"/>
              <a:gd name="adj2" fmla="val 8727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flipH="1">
            <a:off x="2614350" y="911650"/>
            <a:ext cx="1686600" cy="1008300"/>
          </a:xfrm>
          <a:prstGeom prst="cloudCallout">
            <a:avLst>
              <a:gd name="adj1" fmla="val -47142"/>
              <a:gd name="adj2" fmla="val 8182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rot="10800000">
            <a:off x="1598175" y="3677400"/>
            <a:ext cx="1686600" cy="1008300"/>
          </a:xfrm>
          <a:prstGeom prst="cloudCallout">
            <a:avLst>
              <a:gd name="adj1" fmla="val -56141"/>
              <a:gd name="adj2" fmla="val 7625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rot="9988696" flipH="1">
            <a:off x="5983341" y="2578411"/>
            <a:ext cx="2212014" cy="1080610"/>
          </a:xfrm>
          <a:prstGeom prst="cloudCallout">
            <a:avLst>
              <a:gd name="adj1" fmla="val -76531"/>
              <a:gd name="adj2" fmla="val 4683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rot="10470619" flipH="1">
            <a:off x="4121548" y="3764514"/>
            <a:ext cx="1865858" cy="927063"/>
          </a:xfrm>
          <a:prstGeom prst="cloudCallout">
            <a:avLst>
              <a:gd name="adj1" fmla="val -20372"/>
              <a:gd name="adj2" fmla="val 8895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rot="-9988528">
            <a:off x="887559" y="1964467"/>
            <a:ext cx="1857509" cy="1214567"/>
          </a:xfrm>
          <a:prstGeom prst="cloudCallout">
            <a:avLst>
              <a:gd name="adj1" fmla="val -96157"/>
              <a:gd name="adj2" fmla="val 2156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p:nvPr/>
        </p:nvSpPr>
        <p:spPr>
          <a:xfrm>
            <a:off x="2861525" y="1024025"/>
            <a:ext cx="1048200" cy="67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2-Year College</a:t>
            </a:r>
            <a:endParaRPr sz="1800">
              <a:latin typeface="Architects Daughter"/>
              <a:ea typeface="Architects Daughter"/>
              <a:cs typeface="Architects Daughter"/>
              <a:sym typeface="Architects Daughter"/>
            </a:endParaRPr>
          </a:p>
        </p:txBody>
      </p:sp>
      <p:sp>
        <p:nvSpPr>
          <p:cNvPr id="77" name="Google Shape;77;p15"/>
          <p:cNvSpPr txBox="1"/>
          <p:nvPr/>
        </p:nvSpPr>
        <p:spPr>
          <a:xfrm rot="562101">
            <a:off x="5281142" y="1293573"/>
            <a:ext cx="1713960" cy="67982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Certification Program</a:t>
            </a:r>
            <a:endParaRPr sz="1800">
              <a:latin typeface="Architects Daughter"/>
              <a:ea typeface="Architects Daughter"/>
              <a:cs typeface="Architects Daughter"/>
              <a:sym typeface="Architects Daughter"/>
            </a:endParaRPr>
          </a:p>
        </p:txBody>
      </p:sp>
      <p:sp>
        <p:nvSpPr>
          <p:cNvPr id="78" name="Google Shape;78;p15"/>
          <p:cNvSpPr txBox="1"/>
          <p:nvPr/>
        </p:nvSpPr>
        <p:spPr>
          <a:xfrm rot="-725722">
            <a:off x="6108624" y="2778783"/>
            <a:ext cx="1961444" cy="6799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Technical or Trade School</a:t>
            </a:r>
            <a:endParaRPr sz="1800">
              <a:latin typeface="Architects Daughter"/>
              <a:ea typeface="Architects Daughter"/>
              <a:cs typeface="Architects Daughter"/>
              <a:sym typeface="Architects Daughter"/>
            </a:endParaRPr>
          </a:p>
        </p:txBody>
      </p:sp>
      <p:sp>
        <p:nvSpPr>
          <p:cNvPr id="79" name="Google Shape;79;p15"/>
          <p:cNvSpPr txBox="1"/>
          <p:nvPr/>
        </p:nvSpPr>
        <p:spPr>
          <a:xfrm>
            <a:off x="4300950" y="3914950"/>
            <a:ext cx="1494000" cy="67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Career</a:t>
            </a:r>
            <a:endParaRPr sz="1800">
              <a:latin typeface="Architects Daughter"/>
              <a:ea typeface="Architects Daughter"/>
              <a:cs typeface="Architects Daughter"/>
              <a:sym typeface="Architects Daughter"/>
            </a:endParaRPr>
          </a:p>
        </p:txBody>
      </p:sp>
      <p:sp>
        <p:nvSpPr>
          <p:cNvPr id="80" name="Google Shape;80;p15"/>
          <p:cNvSpPr txBox="1"/>
          <p:nvPr/>
        </p:nvSpPr>
        <p:spPr>
          <a:xfrm rot="-881097">
            <a:off x="1718627" y="3871882"/>
            <a:ext cx="1388145" cy="67977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Military</a:t>
            </a:r>
            <a:endParaRPr sz="1800">
              <a:latin typeface="Architects Daughter"/>
              <a:ea typeface="Architects Daughter"/>
              <a:cs typeface="Architects Daughter"/>
              <a:sym typeface="Architects Daughter"/>
            </a:endParaRPr>
          </a:p>
        </p:txBody>
      </p:sp>
      <p:sp>
        <p:nvSpPr>
          <p:cNvPr id="81" name="Google Shape;81;p15"/>
          <p:cNvSpPr txBox="1"/>
          <p:nvPr/>
        </p:nvSpPr>
        <p:spPr>
          <a:xfrm rot="532619">
            <a:off x="1104046" y="2251196"/>
            <a:ext cx="1298655" cy="67985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Architects Daughter"/>
                <a:ea typeface="Architects Daughter"/>
                <a:cs typeface="Architects Daughter"/>
                <a:sym typeface="Architects Daughter"/>
              </a:rPr>
              <a:t>4-Year College</a:t>
            </a:r>
            <a:endParaRPr sz="1800">
              <a:latin typeface="Architects Daughter"/>
              <a:ea typeface="Architects Daughter"/>
              <a:cs typeface="Architects Daughter"/>
              <a:sym typeface="Architects Daugh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2557" y="13758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t>High School Foundation</a:t>
            </a:r>
            <a:r>
              <a:rPr lang="en" dirty="0"/>
              <a:t> </a:t>
            </a:r>
            <a:r>
              <a:rPr lang="en" sz="2400" dirty="0"/>
              <a:t>(basic 22 classes </a:t>
            </a:r>
            <a:r>
              <a:rPr lang="en" sz="2400" i="1" dirty="0"/>
              <a:t>everyone </a:t>
            </a:r>
            <a:r>
              <a:rPr lang="en" sz="2400" dirty="0"/>
              <a:t>needs)</a:t>
            </a:r>
            <a:br>
              <a:rPr lang="en" sz="2400" dirty="0"/>
            </a:br>
            <a:r>
              <a:rPr lang="en" sz="2400" dirty="0"/>
              <a:t>“</a:t>
            </a:r>
            <a:r>
              <a:rPr lang="en" sz="1800" b="1" dirty="0"/>
              <a:t>The Plain Cupcake”</a:t>
            </a:r>
            <a:endParaRPr sz="2400" b="1" dirty="0"/>
          </a:p>
        </p:txBody>
      </p:sp>
      <p:sp>
        <p:nvSpPr>
          <p:cNvPr id="87" name="Google Shape;87;p16"/>
          <p:cNvSpPr txBox="1">
            <a:spLocks noGrp="1"/>
          </p:cNvSpPr>
          <p:nvPr>
            <p:ph type="body" idx="1"/>
          </p:nvPr>
        </p:nvSpPr>
        <p:spPr>
          <a:xfrm>
            <a:off x="311700" y="1144550"/>
            <a:ext cx="3999900" cy="367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latin typeface="Coming Soon"/>
                <a:ea typeface="Coming Soon"/>
                <a:cs typeface="Coming Soon"/>
                <a:sym typeface="Coming Soon"/>
              </a:rPr>
              <a:t>English – </a:t>
            </a:r>
            <a:r>
              <a:rPr lang="en" b="1" i="1" dirty="0">
                <a:latin typeface="Coming Soon"/>
                <a:ea typeface="Coming Soon"/>
                <a:cs typeface="Coming Soon"/>
                <a:sym typeface="Coming Soon"/>
              </a:rPr>
              <a:t>4 credits/classes</a:t>
            </a:r>
            <a:endParaRPr b="1" i="1" dirty="0">
              <a:latin typeface="Coming Soon"/>
              <a:ea typeface="Coming Soon"/>
              <a:cs typeface="Coming Soon"/>
              <a:sym typeface="Coming Soon"/>
            </a:endParaRPr>
          </a:p>
          <a:p>
            <a:pPr marL="457200" lvl="0" indent="0" algn="l" rtl="0">
              <a:spcBef>
                <a:spcPts val="0"/>
              </a:spcBef>
              <a:spcAft>
                <a:spcPts val="0"/>
              </a:spcAft>
              <a:buNone/>
            </a:pPr>
            <a:r>
              <a:rPr lang="en" sz="1200" dirty="0">
                <a:latin typeface="Coming Soon"/>
                <a:ea typeface="Coming Soon"/>
                <a:cs typeface="Coming Soon"/>
                <a:sym typeface="Coming Soon"/>
              </a:rPr>
              <a:t>•English I, II, III, and English IV*</a:t>
            </a:r>
            <a:endParaRPr sz="1200" dirty="0">
              <a:latin typeface="Coming Soon"/>
              <a:ea typeface="Coming Soon"/>
              <a:cs typeface="Coming Soon"/>
              <a:sym typeface="Coming Soon"/>
            </a:endParaRPr>
          </a:p>
          <a:p>
            <a:pPr marL="0" lvl="0" indent="0" algn="l" rtl="0">
              <a:spcBef>
                <a:spcPts val="0"/>
              </a:spcBef>
              <a:spcAft>
                <a:spcPts val="0"/>
              </a:spcAft>
              <a:buClr>
                <a:schemeClr val="dk1"/>
              </a:buClr>
              <a:buSzPts val="1100"/>
              <a:buFont typeface="Arial"/>
              <a:buNone/>
            </a:pPr>
            <a:endParaRPr sz="1200" dirty="0">
              <a:latin typeface="Coming Soon"/>
              <a:ea typeface="Coming Soon"/>
              <a:cs typeface="Coming Soon"/>
              <a:sym typeface="Coming Soon"/>
            </a:endParaRPr>
          </a:p>
          <a:p>
            <a:pPr marL="0" lvl="0" indent="0" algn="l" rtl="0">
              <a:spcBef>
                <a:spcPts val="300"/>
              </a:spcBef>
              <a:spcAft>
                <a:spcPts val="0"/>
              </a:spcAft>
              <a:buClr>
                <a:schemeClr val="dk1"/>
              </a:buClr>
              <a:buSzPts val="1100"/>
              <a:buFont typeface="Arial"/>
              <a:buNone/>
            </a:pPr>
            <a:r>
              <a:rPr lang="en" b="1" dirty="0">
                <a:latin typeface="Coming Soon"/>
                <a:ea typeface="Coming Soon"/>
                <a:cs typeface="Coming Soon"/>
                <a:sym typeface="Coming Soon"/>
              </a:rPr>
              <a:t>Math – </a:t>
            </a:r>
            <a:r>
              <a:rPr lang="en" b="1" i="1" dirty="0">
                <a:latin typeface="Coming Soon"/>
                <a:ea typeface="Coming Soon"/>
                <a:cs typeface="Coming Soon"/>
                <a:sym typeface="Coming Soon"/>
              </a:rPr>
              <a:t>3 credits/classes</a:t>
            </a:r>
            <a:endParaRPr b="1" i="1" dirty="0">
              <a:latin typeface="Coming Soon"/>
              <a:ea typeface="Coming Soon"/>
              <a:cs typeface="Coming Soon"/>
              <a:sym typeface="Coming Soon"/>
            </a:endParaRPr>
          </a:p>
          <a:p>
            <a:pPr marL="457200" lvl="0" indent="0" algn="l" rtl="0">
              <a:spcBef>
                <a:spcPts val="0"/>
              </a:spcBef>
              <a:spcAft>
                <a:spcPts val="0"/>
              </a:spcAft>
              <a:buNone/>
            </a:pPr>
            <a:r>
              <a:rPr lang="en" sz="1200" dirty="0">
                <a:latin typeface="Coming Soon"/>
                <a:ea typeface="Coming Soon"/>
                <a:cs typeface="Coming Soon"/>
                <a:sym typeface="Coming Soon"/>
              </a:rPr>
              <a:t>•Algebra I, Geometry, and Algebra II*</a:t>
            </a:r>
            <a:endParaRPr sz="1200" dirty="0">
              <a:latin typeface="Coming Soon"/>
              <a:ea typeface="Coming Soon"/>
              <a:cs typeface="Coming Soon"/>
              <a:sym typeface="Coming Soon"/>
            </a:endParaRPr>
          </a:p>
          <a:p>
            <a:pPr marL="0" lvl="0" indent="0" algn="l" rtl="0">
              <a:spcBef>
                <a:spcPts val="0"/>
              </a:spcBef>
              <a:spcAft>
                <a:spcPts val="0"/>
              </a:spcAft>
              <a:buClr>
                <a:schemeClr val="dk1"/>
              </a:buClr>
              <a:buSzPts val="1100"/>
              <a:buFont typeface="Arial"/>
              <a:buNone/>
            </a:pPr>
            <a:endParaRPr sz="1200" dirty="0">
              <a:latin typeface="Coming Soon"/>
              <a:ea typeface="Coming Soon"/>
              <a:cs typeface="Coming Soon"/>
              <a:sym typeface="Coming Soon"/>
            </a:endParaRPr>
          </a:p>
          <a:p>
            <a:pPr marL="0" lvl="0" indent="0" algn="l" rtl="0">
              <a:spcBef>
                <a:spcPts val="300"/>
              </a:spcBef>
              <a:spcAft>
                <a:spcPts val="0"/>
              </a:spcAft>
              <a:buClr>
                <a:schemeClr val="dk1"/>
              </a:buClr>
              <a:buSzPts val="1100"/>
              <a:buFont typeface="Arial"/>
              <a:buNone/>
            </a:pPr>
            <a:r>
              <a:rPr lang="en" b="1" dirty="0">
                <a:latin typeface="Coming Soon"/>
                <a:ea typeface="Coming Soon"/>
                <a:cs typeface="Coming Soon"/>
                <a:sym typeface="Coming Soon"/>
              </a:rPr>
              <a:t>Science – </a:t>
            </a:r>
            <a:r>
              <a:rPr lang="en" b="1" i="1" dirty="0">
                <a:latin typeface="Coming Soon"/>
                <a:ea typeface="Coming Soon"/>
                <a:cs typeface="Coming Soon"/>
                <a:sym typeface="Coming Soon"/>
              </a:rPr>
              <a:t>3 credits/classes</a:t>
            </a:r>
            <a:endParaRPr b="1" i="1" dirty="0">
              <a:latin typeface="Coming Soon"/>
              <a:ea typeface="Coming Soon"/>
              <a:cs typeface="Coming Soon"/>
              <a:sym typeface="Coming Soon"/>
            </a:endParaRPr>
          </a:p>
          <a:p>
            <a:pPr marL="457200" lvl="0" indent="0" algn="l" rtl="0">
              <a:spcBef>
                <a:spcPts val="0"/>
              </a:spcBef>
              <a:spcAft>
                <a:spcPts val="0"/>
              </a:spcAft>
              <a:buNone/>
            </a:pPr>
            <a:r>
              <a:rPr lang="en" sz="1200" dirty="0">
                <a:latin typeface="Coming Soon"/>
                <a:ea typeface="Coming Soon"/>
                <a:cs typeface="Coming Soon"/>
                <a:sym typeface="Coming Soon"/>
              </a:rPr>
              <a:t>•Biology, Integrated Physics and Chemistry (IP</a:t>
            </a:r>
            <a:r>
              <a:rPr lang="en" sz="1200" dirty="0"/>
              <a:t>C)</a:t>
            </a:r>
            <a:r>
              <a:rPr lang="en" sz="1200" dirty="0">
                <a:latin typeface="Coming Soon"/>
                <a:ea typeface="Coming Soon"/>
                <a:cs typeface="Coming Soon"/>
                <a:sym typeface="Coming Soon"/>
              </a:rPr>
              <a:t>, </a:t>
            </a:r>
            <a:r>
              <a:rPr lang="en" sz="1200" i="1" u="sng" dirty="0">
                <a:latin typeface="Coming Soon"/>
                <a:ea typeface="Coming Soon"/>
                <a:cs typeface="Coming Soon"/>
                <a:sym typeface="Coming Soon"/>
              </a:rPr>
              <a:t>or</a:t>
            </a:r>
            <a:r>
              <a:rPr lang="en" sz="1200" dirty="0">
                <a:latin typeface="Coming Soon"/>
                <a:ea typeface="Coming Soon"/>
                <a:cs typeface="Coming Soon"/>
                <a:sym typeface="Coming Soon"/>
              </a:rPr>
              <a:t> Chemistry, </a:t>
            </a:r>
            <a:r>
              <a:rPr lang="en" sz="1200" i="1" u="sng" dirty="0">
                <a:latin typeface="Coming Soon"/>
                <a:ea typeface="Coming Soon"/>
                <a:cs typeface="Coming Soon"/>
                <a:sym typeface="Coming Soon"/>
              </a:rPr>
              <a:t>or</a:t>
            </a:r>
            <a:r>
              <a:rPr lang="en" sz="1200" dirty="0">
                <a:latin typeface="Coming Soon"/>
                <a:ea typeface="Coming Soon"/>
                <a:cs typeface="Coming Soon"/>
                <a:sym typeface="Coming Soon"/>
              </a:rPr>
              <a:t> Physics, and </a:t>
            </a:r>
            <a:r>
              <a:rPr lang="en" sz="1200" u="sng" dirty="0">
                <a:latin typeface="Coming Soon"/>
                <a:ea typeface="Coming Soon"/>
                <a:cs typeface="Coming Soon"/>
                <a:sym typeface="Coming Soon"/>
              </a:rPr>
              <a:t>one additional science</a:t>
            </a:r>
            <a:endParaRPr sz="1200" u="sng" dirty="0">
              <a:latin typeface="Coming Soon"/>
              <a:ea typeface="Coming Soon"/>
              <a:cs typeface="Coming Soon"/>
              <a:sym typeface="Coming Soon"/>
            </a:endParaRPr>
          </a:p>
          <a:p>
            <a:pPr marL="0" lvl="0" indent="0" algn="l" rtl="0">
              <a:spcBef>
                <a:spcPts val="0"/>
              </a:spcBef>
              <a:spcAft>
                <a:spcPts val="0"/>
              </a:spcAft>
              <a:buClr>
                <a:schemeClr val="dk1"/>
              </a:buClr>
              <a:buSzPts val="1100"/>
              <a:buFont typeface="Arial"/>
              <a:buNone/>
            </a:pPr>
            <a:endParaRPr sz="1200" u="sng" dirty="0">
              <a:latin typeface="Coming Soon"/>
              <a:ea typeface="Coming Soon"/>
              <a:cs typeface="Coming Soon"/>
              <a:sym typeface="Coming Soon"/>
            </a:endParaRPr>
          </a:p>
          <a:p>
            <a:pPr marL="0" lvl="0" indent="0" algn="l" rtl="0">
              <a:spcBef>
                <a:spcPts val="300"/>
              </a:spcBef>
              <a:spcAft>
                <a:spcPts val="0"/>
              </a:spcAft>
              <a:buClr>
                <a:schemeClr val="dk1"/>
              </a:buClr>
              <a:buSzPts val="1100"/>
              <a:buFont typeface="Arial"/>
              <a:buNone/>
            </a:pPr>
            <a:r>
              <a:rPr lang="en" b="1" dirty="0">
                <a:latin typeface="Coming Soon"/>
                <a:ea typeface="Coming Soon"/>
                <a:cs typeface="Coming Soon"/>
                <a:sym typeface="Coming Soon"/>
              </a:rPr>
              <a:t>Social Studies – </a:t>
            </a:r>
            <a:r>
              <a:rPr lang="en" b="1" i="1" dirty="0">
                <a:latin typeface="Coming Soon"/>
                <a:ea typeface="Coming Soon"/>
                <a:cs typeface="Coming Soon"/>
                <a:sym typeface="Coming Soon"/>
              </a:rPr>
              <a:t>3 credits/classes</a:t>
            </a:r>
            <a:endParaRPr b="1" i="1" dirty="0">
              <a:latin typeface="Coming Soon"/>
              <a:ea typeface="Coming Soon"/>
              <a:cs typeface="Coming Soon"/>
              <a:sym typeface="Coming Soon"/>
            </a:endParaRPr>
          </a:p>
          <a:p>
            <a:pPr marL="457200" lvl="0" indent="0" algn="l" rtl="0">
              <a:spcBef>
                <a:spcPts val="0"/>
              </a:spcBef>
              <a:spcAft>
                <a:spcPts val="0"/>
              </a:spcAft>
              <a:buClr>
                <a:schemeClr val="dk1"/>
              </a:buClr>
              <a:buSzPts val="1100"/>
              <a:buFont typeface="Arial"/>
              <a:buNone/>
            </a:pPr>
            <a:r>
              <a:rPr lang="en" sz="1200" dirty="0">
                <a:latin typeface="Coming Soon"/>
                <a:ea typeface="Coming Soon"/>
                <a:cs typeface="Coming Soon"/>
                <a:sym typeface="Coming Soon"/>
              </a:rPr>
              <a:t>•US History, government (.5 credit), economics (.5 credit), and </a:t>
            </a:r>
            <a:r>
              <a:rPr lang="en" sz="1200" i="1" u="sng" dirty="0">
                <a:latin typeface="Coming Soon"/>
                <a:ea typeface="Coming Soon"/>
                <a:cs typeface="Coming Soon"/>
                <a:sym typeface="Coming Soon"/>
              </a:rPr>
              <a:t>either</a:t>
            </a:r>
            <a:r>
              <a:rPr lang="en" sz="1200" dirty="0">
                <a:latin typeface="Coming Soon"/>
                <a:ea typeface="Coming Soon"/>
                <a:cs typeface="Coming Soon"/>
                <a:sym typeface="Coming Soon"/>
              </a:rPr>
              <a:t> World History </a:t>
            </a:r>
            <a:r>
              <a:rPr lang="en" sz="1200" i="1" u="sng" dirty="0">
                <a:latin typeface="Coming Soon"/>
                <a:ea typeface="Coming Soon"/>
                <a:cs typeface="Coming Soon"/>
                <a:sym typeface="Coming Soon"/>
              </a:rPr>
              <a:t>or</a:t>
            </a:r>
            <a:r>
              <a:rPr lang="en" sz="1200" dirty="0">
                <a:latin typeface="Coming Soon"/>
                <a:ea typeface="Coming Soon"/>
                <a:cs typeface="Coming Soon"/>
                <a:sym typeface="Coming Soon"/>
              </a:rPr>
              <a:t>  World Geography</a:t>
            </a:r>
            <a:endParaRPr sz="1200" dirty="0">
              <a:latin typeface="Coming Soon"/>
              <a:ea typeface="Coming Soon"/>
              <a:cs typeface="Coming Soon"/>
              <a:sym typeface="Coming Soon"/>
            </a:endParaRPr>
          </a:p>
          <a:p>
            <a:pPr marL="0" lvl="0" indent="0" algn="l" rtl="0">
              <a:spcBef>
                <a:spcPts val="0"/>
              </a:spcBef>
              <a:spcAft>
                <a:spcPts val="1600"/>
              </a:spcAft>
              <a:buNone/>
            </a:pPr>
            <a:endParaRPr dirty="0">
              <a:latin typeface="Coming Soon"/>
              <a:ea typeface="Coming Soon"/>
              <a:cs typeface="Coming Soon"/>
              <a:sym typeface="Coming Soon"/>
            </a:endParaRPr>
          </a:p>
        </p:txBody>
      </p:sp>
      <p:sp>
        <p:nvSpPr>
          <p:cNvPr id="88" name="Google Shape;88;p16"/>
          <p:cNvSpPr txBox="1">
            <a:spLocks noGrp="1"/>
          </p:cNvSpPr>
          <p:nvPr>
            <p:ph type="body" idx="2"/>
          </p:nvPr>
        </p:nvSpPr>
        <p:spPr>
          <a:xfrm>
            <a:off x="4469828" y="1050808"/>
            <a:ext cx="3999900" cy="36744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Clr>
                <a:schemeClr val="dk1"/>
              </a:buClr>
              <a:buSzPts val="1100"/>
              <a:buFont typeface="Arial"/>
              <a:buNone/>
            </a:pPr>
            <a:r>
              <a:rPr lang="en" b="1" dirty="0">
                <a:latin typeface="Coming Soon"/>
                <a:ea typeface="Coming Soon"/>
                <a:cs typeface="Coming Soon"/>
                <a:sym typeface="Coming Soon"/>
              </a:rPr>
              <a:t>Language Other than English (LOTE) – </a:t>
            </a:r>
            <a:r>
              <a:rPr lang="en" b="1" i="1" dirty="0">
                <a:latin typeface="Coming Soon"/>
                <a:ea typeface="Coming Soon"/>
                <a:cs typeface="Coming Soon"/>
                <a:sym typeface="Coming Soon"/>
              </a:rPr>
              <a:t>2 credits/classes</a:t>
            </a:r>
            <a:endParaRPr b="1" i="1" dirty="0">
              <a:latin typeface="Coming Soon"/>
              <a:ea typeface="Coming Soon"/>
              <a:cs typeface="Coming Soon"/>
              <a:sym typeface="Coming Soon"/>
            </a:endParaRPr>
          </a:p>
          <a:p>
            <a:pPr marL="457200" lvl="0" indent="0" algn="l" rtl="0">
              <a:spcBef>
                <a:spcPts val="0"/>
              </a:spcBef>
              <a:spcAft>
                <a:spcPts val="0"/>
              </a:spcAft>
              <a:buNone/>
            </a:pPr>
            <a:r>
              <a:rPr lang="en" sz="1200" dirty="0">
                <a:latin typeface="Coming Soon"/>
                <a:ea typeface="Coming Soon"/>
                <a:cs typeface="Coming Soon"/>
                <a:sym typeface="Coming Soon"/>
              </a:rPr>
              <a:t>•Credits must be in the same language</a:t>
            </a:r>
            <a:endParaRPr sz="1200" dirty="0">
              <a:latin typeface="Coming Soon"/>
              <a:ea typeface="Coming Soon"/>
              <a:cs typeface="Coming Soon"/>
              <a:sym typeface="Coming Soon"/>
            </a:endParaRPr>
          </a:p>
          <a:p>
            <a:pPr marL="0" lvl="0" indent="0" algn="l" rtl="0">
              <a:spcBef>
                <a:spcPts val="0"/>
              </a:spcBef>
              <a:spcAft>
                <a:spcPts val="0"/>
              </a:spcAft>
              <a:buClr>
                <a:schemeClr val="dk1"/>
              </a:buClr>
              <a:buSzPts val="1100"/>
              <a:buFont typeface="Arial"/>
              <a:buNone/>
            </a:pPr>
            <a:endParaRPr sz="1100" dirty="0">
              <a:latin typeface="Coming Soon"/>
              <a:ea typeface="Coming Soon"/>
              <a:cs typeface="Coming Soon"/>
              <a:sym typeface="Coming Soon"/>
            </a:endParaRPr>
          </a:p>
          <a:p>
            <a:pPr marL="0" lvl="0" indent="0" algn="l" rtl="0">
              <a:spcBef>
                <a:spcPts val="300"/>
              </a:spcBef>
              <a:spcAft>
                <a:spcPts val="0"/>
              </a:spcAft>
              <a:buNone/>
            </a:pPr>
            <a:r>
              <a:rPr lang="en" b="1" dirty="0">
                <a:latin typeface="Coming Soon"/>
                <a:ea typeface="Coming Soon"/>
                <a:cs typeface="Coming Soon"/>
                <a:sym typeface="Coming Soon"/>
              </a:rPr>
              <a:t>Fine Arts – </a:t>
            </a:r>
            <a:r>
              <a:rPr lang="en" b="1" i="1" dirty="0">
                <a:latin typeface="Coming Soon"/>
                <a:ea typeface="Coming Soon"/>
                <a:cs typeface="Coming Soon"/>
                <a:sym typeface="Coming Soon"/>
              </a:rPr>
              <a:t>1 credit/class</a:t>
            </a:r>
            <a:endParaRPr b="1" i="1" dirty="0">
              <a:latin typeface="Coming Soon"/>
              <a:ea typeface="Coming Soon"/>
              <a:cs typeface="Coming Soon"/>
              <a:sym typeface="Coming Soon"/>
            </a:endParaRPr>
          </a:p>
          <a:p>
            <a:pPr marL="0" lvl="0" indent="0" algn="l" rtl="0">
              <a:spcBef>
                <a:spcPts val="300"/>
              </a:spcBef>
              <a:spcAft>
                <a:spcPts val="0"/>
              </a:spcAft>
              <a:buClr>
                <a:schemeClr val="dk1"/>
              </a:buClr>
              <a:buSzPts val="1100"/>
              <a:buFont typeface="Arial"/>
              <a:buNone/>
            </a:pPr>
            <a:endParaRPr sz="1100" b="1" i="1" dirty="0">
              <a:latin typeface="Coming Soon"/>
              <a:ea typeface="Coming Soon"/>
              <a:cs typeface="Coming Soon"/>
              <a:sym typeface="Coming Soon"/>
            </a:endParaRPr>
          </a:p>
          <a:p>
            <a:pPr marL="0" lvl="0" indent="0" algn="l" rtl="0">
              <a:spcBef>
                <a:spcPts val="300"/>
              </a:spcBef>
              <a:spcAft>
                <a:spcPts val="0"/>
              </a:spcAft>
              <a:buNone/>
            </a:pPr>
            <a:r>
              <a:rPr lang="en" b="1" dirty="0">
                <a:latin typeface="Coming Soon"/>
                <a:ea typeface="Coming Soon"/>
                <a:cs typeface="Coming Soon"/>
                <a:sym typeface="Coming Soon"/>
              </a:rPr>
              <a:t>Physical Education – </a:t>
            </a:r>
            <a:r>
              <a:rPr lang="en" b="1" i="1" dirty="0">
                <a:latin typeface="Coming Soon"/>
                <a:ea typeface="Coming Soon"/>
                <a:cs typeface="Coming Soon"/>
                <a:sym typeface="Coming Soon"/>
              </a:rPr>
              <a:t>1 credit/class</a:t>
            </a:r>
            <a:endParaRPr b="1" i="1" dirty="0">
              <a:latin typeface="Coming Soon"/>
              <a:ea typeface="Coming Soon"/>
              <a:cs typeface="Coming Soon"/>
              <a:sym typeface="Coming Soon"/>
            </a:endParaRPr>
          </a:p>
          <a:p>
            <a:pPr marL="0" lvl="0" indent="0" algn="l" rtl="0">
              <a:spcBef>
                <a:spcPts val="300"/>
              </a:spcBef>
              <a:spcAft>
                <a:spcPts val="0"/>
              </a:spcAft>
              <a:buClr>
                <a:schemeClr val="dk1"/>
              </a:buClr>
              <a:buSzPts val="1100"/>
              <a:buFont typeface="Arial"/>
              <a:buNone/>
            </a:pPr>
            <a:endParaRPr sz="1100" b="1" i="1" dirty="0">
              <a:latin typeface="Coming Soon"/>
              <a:ea typeface="Coming Soon"/>
              <a:cs typeface="Coming Soon"/>
              <a:sym typeface="Coming Soon"/>
            </a:endParaRPr>
          </a:p>
          <a:p>
            <a:pPr marL="0" lvl="0" indent="0" algn="l" rtl="0">
              <a:spcBef>
                <a:spcPts val="300"/>
              </a:spcBef>
              <a:spcAft>
                <a:spcPts val="0"/>
              </a:spcAft>
              <a:buNone/>
            </a:pPr>
            <a:r>
              <a:rPr lang="en" b="1" dirty="0">
                <a:latin typeface="Coming Soon"/>
                <a:ea typeface="Coming Soon"/>
                <a:cs typeface="Coming Soon"/>
                <a:sym typeface="Coming Soon"/>
              </a:rPr>
              <a:t>Health – .</a:t>
            </a:r>
            <a:r>
              <a:rPr lang="en" b="1" i="1" dirty="0">
                <a:latin typeface="Coming Soon"/>
                <a:ea typeface="Coming Soon"/>
                <a:cs typeface="Coming Soon"/>
                <a:sym typeface="Coming Soon"/>
              </a:rPr>
              <a:t>5 credit </a:t>
            </a:r>
            <a:r>
              <a:rPr lang="en" b="1" dirty="0">
                <a:latin typeface="Coming Soon"/>
                <a:ea typeface="Coming Soon"/>
                <a:cs typeface="Coming Soon"/>
                <a:sym typeface="Coming Soon"/>
              </a:rPr>
              <a:t>(one semester)</a:t>
            </a:r>
            <a:r>
              <a:rPr lang="en" b="1" i="1" dirty="0">
                <a:latin typeface="Coming Soon"/>
                <a:ea typeface="Coming Soon"/>
                <a:cs typeface="Coming Soon"/>
                <a:sym typeface="Coming Soon"/>
              </a:rPr>
              <a:t> </a:t>
            </a:r>
            <a:endParaRPr b="1" i="1" dirty="0">
              <a:latin typeface="Coming Soon"/>
              <a:ea typeface="Coming Soon"/>
              <a:cs typeface="Coming Soon"/>
              <a:sym typeface="Coming Soon"/>
            </a:endParaRPr>
          </a:p>
          <a:p>
            <a:pPr marL="0" lvl="0" indent="0" algn="l" rtl="0">
              <a:spcBef>
                <a:spcPts val="300"/>
              </a:spcBef>
              <a:spcAft>
                <a:spcPts val="0"/>
              </a:spcAft>
              <a:buNone/>
            </a:pPr>
            <a:endParaRPr sz="1100" b="1" i="1" dirty="0"/>
          </a:p>
          <a:p>
            <a:pPr marL="0" lvl="0" indent="0" algn="l" rtl="0">
              <a:spcBef>
                <a:spcPts val="300"/>
              </a:spcBef>
              <a:spcAft>
                <a:spcPts val="0"/>
              </a:spcAft>
              <a:buNone/>
            </a:pPr>
            <a:r>
              <a:rPr lang="en" b="1" dirty="0"/>
              <a:t>Communication Skills</a:t>
            </a:r>
            <a:r>
              <a:rPr lang="en" b="1" i="1" dirty="0"/>
              <a:t> - .5 credit </a:t>
            </a:r>
            <a:r>
              <a:rPr lang="en" b="1" dirty="0">
                <a:solidFill>
                  <a:schemeClr val="lt1"/>
                </a:solidFill>
              </a:rPr>
              <a:t>(one semester)</a:t>
            </a:r>
            <a:endParaRPr b="1" dirty="0">
              <a:solidFill>
                <a:schemeClr val="lt1"/>
              </a:solidFill>
            </a:endParaRPr>
          </a:p>
          <a:p>
            <a:pPr marL="0" lvl="0" indent="0" algn="l" rtl="0">
              <a:spcBef>
                <a:spcPts val="300"/>
              </a:spcBef>
              <a:spcAft>
                <a:spcPts val="0"/>
              </a:spcAft>
              <a:buNone/>
            </a:pPr>
            <a:endParaRPr sz="1100" b="1" dirty="0">
              <a:solidFill>
                <a:schemeClr val="lt1"/>
              </a:solidFill>
            </a:endParaRPr>
          </a:p>
          <a:p>
            <a:pPr marL="0" lvl="0" indent="0" algn="l" rtl="0">
              <a:spcBef>
                <a:spcPts val="300"/>
              </a:spcBef>
              <a:spcAft>
                <a:spcPts val="0"/>
              </a:spcAft>
              <a:buNone/>
            </a:pPr>
            <a:r>
              <a:rPr lang="en" b="1" dirty="0">
                <a:latin typeface="Coming Soon"/>
                <a:ea typeface="Coming Soon"/>
                <a:cs typeface="Coming Soon"/>
                <a:sym typeface="Coming Soon"/>
              </a:rPr>
              <a:t>Electives – </a:t>
            </a:r>
            <a:r>
              <a:rPr lang="en" b="1" i="1" dirty="0">
                <a:latin typeface="Coming Soon"/>
                <a:ea typeface="Coming Soon"/>
                <a:cs typeface="Coming Soon"/>
                <a:sym typeface="Coming Soon"/>
              </a:rPr>
              <a:t>4 credits</a:t>
            </a:r>
            <a:endParaRPr sz="1100" dirty="0">
              <a:latin typeface="Coming Soon"/>
              <a:ea typeface="Coming Soon"/>
              <a:cs typeface="Coming Soon"/>
              <a:sym typeface="Coming Soon"/>
            </a:endParaRPr>
          </a:p>
        </p:txBody>
      </p:sp>
      <p:sp>
        <p:nvSpPr>
          <p:cNvPr id="89" name="Google Shape;89;p16"/>
          <p:cNvSpPr txBox="1"/>
          <p:nvPr/>
        </p:nvSpPr>
        <p:spPr>
          <a:xfrm>
            <a:off x="2258850" y="4818950"/>
            <a:ext cx="4626300" cy="26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200">
                <a:solidFill>
                  <a:srgbClr val="FFFFFF"/>
                </a:solidFill>
                <a:latin typeface="Coming Soon"/>
                <a:ea typeface="Coming Soon"/>
                <a:cs typeface="Coming Soon"/>
                <a:sym typeface="Coming Soon"/>
              </a:rPr>
              <a:t>*not a “required” course, but HIGHLY recommended</a:t>
            </a:r>
            <a:endParaRPr/>
          </a:p>
        </p:txBody>
      </p:sp>
      <p:pic>
        <p:nvPicPr>
          <p:cNvPr id="6" name="Shape 185">
            <a:extLst>
              <a:ext uri="{FF2B5EF4-FFF2-40B4-BE49-F238E27FC236}">
                <a16:creationId xmlns:a16="http://schemas.microsoft.com/office/drawing/2014/main" id="{EB6364B6-3987-456D-A14A-6A411FAFA71C}"/>
              </a:ext>
            </a:extLst>
          </p:cNvPr>
          <p:cNvPicPr preferRelativeResize="0"/>
          <p:nvPr/>
        </p:nvPicPr>
        <p:blipFill rotWithShape="1">
          <a:blip r:embed="rId3">
            <a:alphaModFix/>
          </a:blip>
          <a:srcRect/>
          <a:stretch/>
        </p:blipFill>
        <p:spPr>
          <a:xfrm>
            <a:off x="7322075" y="3267865"/>
            <a:ext cx="1636548" cy="18153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BFDBB1-906A-4D65-A776-110A74529F08}"/>
              </a:ext>
            </a:extLst>
          </p:cNvPr>
          <p:cNvPicPr>
            <a:picLocks noChangeAspect="1"/>
          </p:cNvPicPr>
          <p:nvPr/>
        </p:nvPicPr>
        <p:blipFill rotWithShape="1">
          <a:blip r:embed="rId2"/>
          <a:srcRect l="5434" t="14281" r="49814" b="6174"/>
          <a:stretch/>
        </p:blipFill>
        <p:spPr>
          <a:xfrm>
            <a:off x="1398494" y="287233"/>
            <a:ext cx="2595282" cy="4539918"/>
          </a:xfrm>
          <a:prstGeom prst="rect">
            <a:avLst/>
          </a:prstGeom>
        </p:spPr>
      </p:pic>
      <p:pic>
        <p:nvPicPr>
          <p:cNvPr id="7" name="Picture 6">
            <a:extLst>
              <a:ext uri="{FF2B5EF4-FFF2-40B4-BE49-F238E27FC236}">
                <a16:creationId xmlns:a16="http://schemas.microsoft.com/office/drawing/2014/main" id="{3F4B4E54-0421-4C76-BB33-8B3D8F215E73}"/>
              </a:ext>
            </a:extLst>
          </p:cNvPr>
          <p:cNvPicPr>
            <a:picLocks noChangeAspect="1"/>
          </p:cNvPicPr>
          <p:nvPr/>
        </p:nvPicPr>
        <p:blipFill rotWithShape="1">
          <a:blip r:embed="rId2"/>
          <a:srcRect l="50880" t="14280" r="4368" b="7528"/>
          <a:stretch/>
        </p:blipFill>
        <p:spPr>
          <a:xfrm>
            <a:off x="5150224" y="287233"/>
            <a:ext cx="2595282" cy="4539918"/>
          </a:xfrm>
          <a:prstGeom prst="rect">
            <a:avLst/>
          </a:prstGeom>
        </p:spPr>
      </p:pic>
    </p:spTree>
    <p:extLst>
      <p:ext uri="{BB962C8B-B14F-4D97-AF65-F5344CB8AC3E}">
        <p14:creationId xmlns:p14="http://schemas.microsoft.com/office/powerpoint/2010/main" val="97891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B562-98BB-4838-AC74-6EAEDB46FA7F}"/>
              </a:ext>
            </a:extLst>
          </p:cNvPr>
          <p:cNvSpPr>
            <a:spLocks noGrp="1"/>
          </p:cNvSpPr>
          <p:nvPr>
            <p:ph type="title"/>
          </p:nvPr>
        </p:nvSpPr>
        <p:spPr>
          <a:xfrm>
            <a:off x="300671" y="160709"/>
            <a:ext cx="8520600" cy="937977"/>
          </a:xfrm>
        </p:spPr>
        <p:txBody>
          <a:bodyPr/>
          <a:lstStyle/>
          <a:p>
            <a:pPr algn="ctr"/>
            <a:r>
              <a:rPr lang="en" sz="3600" dirty="0"/>
              <a:t>The Endorsement</a:t>
            </a:r>
            <a:br>
              <a:rPr lang="en" sz="3600" dirty="0"/>
            </a:br>
            <a:r>
              <a:rPr lang="en" sz="2000" dirty="0"/>
              <a:t>T</a:t>
            </a:r>
            <a:r>
              <a:rPr lang="en-US" sz="2000" dirty="0"/>
              <a:t>h</a:t>
            </a:r>
            <a:r>
              <a:rPr lang="en" sz="2000" dirty="0"/>
              <a:t>e Icing on top of the Cupcake</a:t>
            </a:r>
            <a:endParaRPr lang="en-US" sz="2400" dirty="0"/>
          </a:p>
        </p:txBody>
      </p:sp>
      <p:sp>
        <p:nvSpPr>
          <p:cNvPr id="3" name="Text Placeholder 2">
            <a:extLst>
              <a:ext uri="{FF2B5EF4-FFF2-40B4-BE49-F238E27FC236}">
                <a16:creationId xmlns:a16="http://schemas.microsoft.com/office/drawing/2014/main" id="{8B870FD8-E3D8-429B-859F-464347BDD544}"/>
              </a:ext>
            </a:extLst>
          </p:cNvPr>
          <p:cNvSpPr>
            <a:spLocks noGrp="1"/>
          </p:cNvSpPr>
          <p:nvPr>
            <p:ph type="body" idx="1"/>
          </p:nvPr>
        </p:nvSpPr>
        <p:spPr/>
        <p:txBody>
          <a:bodyPr/>
          <a:lstStyle/>
          <a:p>
            <a:r>
              <a:rPr lang="en-US" dirty="0"/>
              <a:t>The Endorsement—4 Credits</a:t>
            </a:r>
          </a:p>
          <a:p>
            <a:pPr lvl="1"/>
            <a:r>
              <a:rPr lang="en-US" dirty="0"/>
              <a:t>1 additional math credit</a:t>
            </a:r>
          </a:p>
          <a:p>
            <a:pPr lvl="1"/>
            <a:r>
              <a:rPr lang="en-US" dirty="0"/>
              <a:t>1 additional science credit</a:t>
            </a:r>
          </a:p>
          <a:p>
            <a:pPr lvl="1"/>
            <a:r>
              <a:rPr lang="en-US" dirty="0"/>
              <a:t>2 additional elective credits</a:t>
            </a:r>
          </a:p>
          <a:p>
            <a:pPr marL="139700" indent="0">
              <a:buNone/>
            </a:pPr>
            <a:endParaRPr lang="en-US" dirty="0"/>
          </a:p>
          <a:p>
            <a:pPr marL="139700" indent="0">
              <a:buNone/>
            </a:pPr>
            <a:r>
              <a:rPr lang="en-US" dirty="0"/>
              <a:t>In addition to those required for the 22-credit Foundation High School Program</a:t>
            </a:r>
          </a:p>
        </p:txBody>
      </p:sp>
      <p:pic>
        <p:nvPicPr>
          <p:cNvPr id="5" name="Shape 192">
            <a:extLst>
              <a:ext uri="{FF2B5EF4-FFF2-40B4-BE49-F238E27FC236}">
                <a16:creationId xmlns:a16="http://schemas.microsoft.com/office/drawing/2014/main" id="{1DDD4910-44F1-4298-9916-83F1D0DA97A7}"/>
              </a:ext>
            </a:extLst>
          </p:cNvPr>
          <p:cNvPicPr preferRelativeResize="0"/>
          <p:nvPr/>
        </p:nvPicPr>
        <p:blipFill rotWithShape="1">
          <a:blip r:embed="rId3">
            <a:alphaModFix/>
          </a:blip>
          <a:srcRect l="24690" t="37200" r="53073" b="9154"/>
          <a:stretch/>
        </p:blipFill>
        <p:spPr>
          <a:xfrm>
            <a:off x="5593725" y="1365500"/>
            <a:ext cx="2632412" cy="3416400"/>
          </a:xfrm>
          <a:prstGeom prst="rect">
            <a:avLst/>
          </a:prstGeom>
          <a:noFill/>
          <a:ln>
            <a:noFill/>
          </a:ln>
        </p:spPr>
      </p:pic>
    </p:spTree>
    <p:extLst>
      <p:ext uri="{BB962C8B-B14F-4D97-AF65-F5344CB8AC3E}">
        <p14:creationId xmlns:p14="http://schemas.microsoft.com/office/powerpoint/2010/main" val="388192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276350"/>
            <a:ext cx="8520600" cy="10078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The Endorsement</a:t>
            </a:r>
            <a:br>
              <a:rPr lang="en" sz="3600" dirty="0"/>
            </a:br>
            <a:r>
              <a:rPr lang="en" sz="2400" dirty="0"/>
              <a:t>T</a:t>
            </a:r>
            <a:r>
              <a:rPr lang="en-US" sz="2400" dirty="0"/>
              <a:t>h</a:t>
            </a:r>
            <a:r>
              <a:rPr lang="en" sz="2400" dirty="0"/>
              <a:t>e Icing on top of the Cupcake</a:t>
            </a:r>
            <a:br>
              <a:rPr lang="en" sz="3600" dirty="0"/>
            </a:br>
            <a:endParaRPr sz="3600" dirty="0"/>
          </a:p>
        </p:txBody>
      </p:sp>
      <p:sp>
        <p:nvSpPr>
          <p:cNvPr id="95" name="Google Shape;95;p17"/>
          <p:cNvSpPr txBox="1">
            <a:spLocks noGrp="1"/>
          </p:cNvSpPr>
          <p:nvPr>
            <p:ph type="body" idx="1"/>
          </p:nvPr>
        </p:nvSpPr>
        <p:spPr>
          <a:xfrm>
            <a:off x="311700" y="1131350"/>
            <a:ext cx="8520600" cy="3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endorsement is a course study related to your individual interests and goals.  There are 5 endorsement pathways:</a:t>
            </a:r>
            <a:endParaRPr dirty="0"/>
          </a:p>
          <a:p>
            <a:pPr marL="914400" lvl="0" indent="-342900" algn="l" rtl="0">
              <a:spcBef>
                <a:spcPts val="1600"/>
              </a:spcBef>
              <a:spcAft>
                <a:spcPts val="0"/>
              </a:spcAft>
              <a:buSzPts val="1800"/>
              <a:buChar char="●"/>
            </a:pPr>
            <a:r>
              <a:rPr lang="en" dirty="0"/>
              <a:t>STEM (science, technology, engineering, and math)</a:t>
            </a:r>
            <a:endParaRPr dirty="0"/>
          </a:p>
          <a:p>
            <a:pPr marL="914400" lvl="0" indent="-342900" algn="l" rtl="0">
              <a:spcBef>
                <a:spcPts val="0"/>
              </a:spcBef>
              <a:spcAft>
                <a:spcPts val="0"/>
              </a:spcAft>
              <a:buSzPts val="1800"/>
              <a:buChar char="●"/>
            </a:pPr>
            <a:r>
              <a:rPr lang="en" dirty="0"/>
              <a:t>Business and Industry</a:t>
            </a:r>
            <a:endParaRPr dirty="0"/>
          </a:p>
          <a:p>
            <a:pPr marL="914400" lvl="0" indent="-342900" algn="l" rtl="0">
              <a:spcBef>
                <a:spcPts val="0"/>
              </a:spcBef>
              <a:spcAft>
                <a:spcPts val="0"/>
              </a:spcAft>
              <a:buSzPts val="1800"/>
              <a:buChar char="●"/>
            </a:pPr>
            <a:r>
              <a:rPr lang="en" dirty="0"/>
              <a:t>Public Service</a:t>
            </a:r>
            <a:endParaRPr dirty="0"/>
          </a:p>
          <a:p>
            <a:pPr marL="914400" lvl="0" indent="-342900" algn="l" rtl="0">
              <a:spcBef>
                <a:spcPts val="0"/>
              </a:spcBef>
              <a:spcAft>
                <a:spcPts val="0"/>
              </a:spcAft>
              <a:buSzPts val="1800"/>
              <a:buChar char="●"/>
            </a:pPr>
            <a:r>
              <a:rPr lang="en" dirty="0"/>
              <a:t>Arts and Humanities</a:t>
            </a:r>
            <a:endParaRPr dirty="0"/>
          </a:p>
          <a:p>
            <a:pPr marL="914400" lvl="0" indent="-342900" algn="l" rtl="0">
              <a:spcBef>
                <a:spcPts val="0"/>
              </a:spcBef>
              <a:spcAft>
                <a:spcPts val="0"/>
              </a:spcAft>
              <a:buSzPts val="1800"/>
              <a:buChar char="●"/>
            </a:pPr>
            <a:r>
              <a:rPr lang="en" dirty="0"/>
              <a:t>Multidisciplinary Studies</a:t>
            </a:r>
            <a:endParaRPr dirty="0"/>
          </a:p>
          <a:p>
            <a:pPr marL="0" lvl="0" indent="0" algn="l" rtl="0">
              <a:spcBef>
                <a:spcPts val="1600"/>
              </a:spcBef>
              <a:spcAft>
                <a:spcPts val="1600"/>
              </a:spcAft>
              <a:buNone/>
            </a:pPr>
            <a:r>
              <a:rPr lang="en" dirty="0"/>
              <a:t>Whichever endorsement you select dictates which courses you will take in addition to your foundation courses.  Each endorsement requires 4 additional courses, so you will graduate with 26 credits.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STEM</a:t>
            </a:r>
            <a:r>
              <a:rPr lang="en" sz="2400"/>
              <a:t>- </a:t>
            </a:r>
            <a:r>
              <a:rPr lang="en" sz="2400">
                <a:solidFill>
                  <a:schemeClr val="lt1"/>
                </a:solidFill>
                <a:latin typeface="Coming Soon"/>
                <a:ea typeface="Coming Soon"/>
                <a:cs typeface="Coming Soon"/>
                <a:sym typeface="Coming Soon"/>
              </a:rPr>
              <a:t>Science ● Technology ● Engineering ● Math</a:t>
            </a:r>
            <a:endParaRPr sz="2400">
              <a:solidFill>
                <a:schemeClr val="lt1"/>
              </a:solidFill>
              <a:latin typeface="Coming Soon"/>
              <a:ea typeface="Coming Soon"/>
              <a:cs typeface="Coming Soon"/>
              <a:sym typeface="Coming Soon"/>
            </a:endParaRPr>
          </a:p>
          <a:p>
            <a:pPr marL="0" lvl="0" indent="0" algn="ctr" rtl="0">
              <a:spcBef>
                <a:spcPts val="0"/>
              </a:spcBef>
              <a:spcAft>
                <a:spcPts val="0"/>
              </a:spcAft>
              <a:buNone/>
            </a:pPr>
            <a:endParaRPr/>
          </a:p>
        </p:txBody>
      </p:sp>
      <p:sp>
        <p:nvSpPr>
          <p:cNvPr id="101" name="Google Shape;10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solidFill>
                  <a:schemeClr val="lt1"/>
                </a:solidFill>
              </a:rPr>
              <a:t>The following job clusters fall under the STEM endorsement pathways: </a:t>
            </a:r>
            <a:endParaRPr sz="2000">
              <a:solidFill>
                <a:schemeClr val="lt1"/>
              </a:solidFill>
            </a:endParaRPr>
          </a:p>
          <a:p>
            <a:pPr marL="0" lvl="0" indent="0" algn="l" rtl="0">
              <a:lnSpc>
                <a:spcPct val="100000"/>
              </a:lnSpc>
              <a:spcBef>
                <a:spcPts val="0"/>
              </a:spcBef>
              <a:spcAft>
                <a:spcPts val="0"/>
              </a:spcAft>
              <a:buClr>
                <a:schemeClr val="dk1"/>
              </a:buClr>
              <a:buSzPts val="1100"/>
              <a:buFont typeface="Arial"/>
              <a:buNone/>
            </a:pPr>
            <a:endParaRPr sz="2000">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Mathematics</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Science</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Computer Science</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Career and Technical Education (CTE) related courses - Engineering</a:t>
            </a:r>
            <a:endParaRPr>
              <a:solidFill>
                <a:schemeClr val="lt1"/>
              </a:solidFill>
            </a:endParaRPr>
          </a:p>
          <a:p>
            <a:pPr marL="0" lvl="0" indent="0" algn="l" rtl="0">
              <a:spcBef>
                <a:spcPts val="1600"/>
              </a:spcBef>
              <a:spcAft>
                <a:spcPts val="0"/>
              </a:spcAft>
              <a:buNone/>
            </a:pPr>
            <a:r>
              <a:rPr lang="en">
                <a:solidFill>
                  <a:schemeClr val="lt1"/>
                </a:solidFill>
              </a:rPr>
              <a:t>*(Algebra II, Chemistry and Physics are required for the STEM endorsement)</a:t>
            </a:r>
            <a:endParaRPr>
              <a:solidFill>
                <a:schemeClr val="lt1"/>
              </a:solidFill>
            </a:endParaRPr>
          </a:p>
          <a:p>
            <a:pPr marL="0" lvl="0" indent="0" algn="l" rtl="0">
              <a:spcBef>
                <a:spcPts val="1600"/>
              </a:spcBef>
              <a:spcAft>
                <a:spcPts val="1600"/>
              </a:spcAft>
              <a:buNone/>
            </a:pPr>
            <a:endParaRPr>
              <a:solidFill>
                <a:schemeClr val="lt1"/>
              </a:solidFill>
            </a:endParaRPr>
          </a:p>
        </p:txBody>
      </p:sp>
      <p:pic>
        <p:nvPicPr>
          <p:cNvPr id="102" name="Google Shape;102;p18"/>
          <p:cNvPicPr preferRelativeResize="0"/>
          <p:nvPr/>
        </p:nvPicPr>
        <p:blipFill>
          <a:blip r:embed="rId3">
            <a:alphaModFix/>
          </a:blip>
          <a:stretch>
            <a:fillRect/>
          </a:stretch>
        </p:blipFill>
        <p:spPr>
          <a:xfrm>
            <a:off x="1735000" y="3708275"/>
            <a:ext cx="2645824" cy="1080825"/>
          </a:xfrm>
          <a:prstGeom prst="rect">
            <a:avLst/>
          </a:prstGeom>
          <a:noFill/>
          <a:ln>
            <a:noFill/>
          </a:ln>
        </p:spPr>
      </p:pic>
      <p:pic>
        <p:nvPicPr>
          <p:cNvPr id="103" name="Google Shape;103;p18"/>
          <p:cNvPicPr preferRelativeResize="0"/>
          <p:nvPr/>
        </p:nvPicPr>
        <p:blipFill>
          <a:blip r:embed="rId4">
            <a:alphaModFix/>
          </a:blip>
          <a:stretch>
            <a:fillRect/>
          </a:stretch>
        </p:blipFill>
        <p:spPr>
          <a:xfrm>
            <a:off x="5703625" y="3708275"/>
            <a:ext cx="1354699" cy="10193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1854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Business &amp; Industry</a:t>
            </a:r>
            <a:endParaRPr sz="3600"/>
          </a:p>
        </p:txBody>
      </p:sp>
      <p:sp>
        <p:nvSpPr>
          <p:cNvPr id="109" name="Google Shape;109;p19"/>
          <p:cNvSpPr txBox="1">
            <a:spLocks noGrp="1"/>
          </p:cNvSpPr>
          <p:nvPr>
            <p:ph type="body" idx="1"/>
          </p:nvPr>
        </p:nvSpPr>
        <p:spPr>
          <a:xfrm>
            <a:off x="311700" y="796200"/>
            <a:ext cx="8520600" cy="3551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a:solidFill>
                  <a:schemeClr val="lt1"/>
                </a:solidFill>
              </a:rPr>
              <a:t>The following job clusters fall under the Business &amp; Industry endorsement pathways:</a:t>
            </a:r>
            <a:endParaRPr sz="2000">
              <a:solidFill>
                <a:schemeClr val="lt1"/>
              </a:solidFill>
            </a:endParaRPr>
          </a:p>
          <a:p>
            <a:pPr marL="0" lvl="0" indent="0" algn="l" rtl="0">
              <a:lnSpc>
                <a:spcPct val="100000"/>
              </a:lnSpc>
              <a:spcBef>
                <a:spcPts val="0"/>
              </a:spcBef>
              <a:spcAft>
                <a:spcPts val="0"/>
              </a:spcAft>
              <a:buNone/>
            </a:pPr>
            <a:endParaRPr sz="2000">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Agriculture, Food &amp; Natural Resources</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Architecture &amp; Construction</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Arts, A/V Technology &amp; Communications</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Business Management &amp; Administration</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Finance</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Hospitality &amp; Tourism</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Information Technology</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Manufacturing</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Marketing</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Transportation, Distribution &amp; Logistics</a:t>
            </a:r>
            <a:endParaRPr sz="2000">
              <a:solidFill>
                <a:schemeClr val="lt1"/>
              </a:solidFill>
            </a:endParaRPr>
          </a:p>
        </p:txBody>
      </p:sp>
      <p:pic>
        <p:nvPicPr>
          <p:cNvPr id="110" name="Google Shape;110;p19"/>
          <p:cNvPicPr preferRelativeResize="0"/>
          <p:nvPr/>
        </p:nvPicPr>
        <p:blipFill>
          <a:blip r:embed="rId3">
            <a:alphaModFix/>
          </a:blip>
          <a:stretch>
            <a:fillRect/>
          </a:stretch>
        </p:blipFill>
        <p:spPr>
          <a:xfrm>
            <a:off x="5738575" y="1544338"/>
            <a:ext cx="2667000" cy="30384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314</TotalTime>
  <Words>2283</Words>
  <Application>Microsoft Office PowerPoint</Application>
  <PresentationFormat>On-screen Show (16:9)</PresentationFormat>
  <Paragraphs>234</Paragraphs>
  <Slides>29</Slides>
  <Notes>21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Cabin</vt:lpstr>
      <vt:lpstr>Courier New</vt:lpstr>
      <vt:lpstr>Coming Soon</vt:lpstr>
      <vt:lpstr>Gill Sans MT</vt:lpstr>
      <vt:lpstr>Architects Daughter</vt:lpstr>
      <vt:lpstr>Calibri</vt:lpstr>
      <vt:lpstr>Cabin Sketch</vt:lpstr>
      <vt:lpstr>Arial</vt:lpstr>
      <vt:lpstr>Simple Light</vt:lpstr>
      <vt:lpstr>High School Endorsements &amp;  4 Year Plans</vt:lpstr>
      <vt:lpstr>Objective:</vt:lpstr>
      <vt:lpstr>Planning your future - What are your options?</vt:lpstr>
      <vt:lpstr>High School Foundation (basic 22 classes everyone needs) “The Plain Cupcake”</vt:lpstr>
      <vt:lpstr>PowerPoint Presentation</vt:lpstr>
      <vt:lpstr>The Endorsement The Icing on top of the Cupcake</vt:lpstr>
      <vt:lpstr>The Endorsement The Icing on top of the Cupcake </vt:lpstr>
      <vt:lpstr>STEM- Science ● Technology ● Engineering ● Math </vt:lpstr>
      <vt:lpstr>Business &amp; Industry</vt:lpstr>
      <vt:lpstr>Public Service</vt:lpstr>
      <vt:lpstr>Arts and Humanities</vt:lpstr>
      <vt:lpstr>Multidisciplinary Studies</vt:lpstr>
      <vt:lpstr>Endorsements</vt:lpstr>
      <vt:lpstr>Distinguished Level of Achievement (DLA)=Sprinkles</vt:lpstr>
      <vt:lpstr>INFORMATION FOR STUDENTS TAKING  High school credit courses</vt:lpstr>
      <vt:lpstr>The 4 Year Plan</vt:lpstr>
      <vt:lpstr>Tools for Planning</vt:lpstr>
      <vt:lpstr>PowerPoint Presentation</vt:lpstr>
      <vt:lpstr>High School Credit Courses in JH</vt:lpstr>
      <vt:lpstr>PLANNING YOUR FOUNDATION: ENGLISH LANGUAGE ARTS</vt:lpstr>
      <vt:lpstr>PLANNING YOUR FOUNDATION: MATH</vt:lpstr>
      <vt:lpstr>PLANNING YOUR FOUNDATION: SCIENCE</vt:lpstr>
      <vt:lpstr>PLANNING YOUR FOUNDATION: SOCIAL STUDIES</vt:lpstr>
      <vt:lpstr>PLANNING YOUR FOUNDATION: LOTE ∙ PHYSICAL EDUCATION ∙ FINE ARTS </vt:lpstr>
      <vt:lpstr>Example of Completed 4 Year Plan with the Foundational 22 Credits</vt:lpstr>
      <vt:lpstr>Miller Career &amp; Technology Center (MCTC)</vt:lpstr>
      <vt:lpstr>MCTC Recruitment Video</vt:lpstr>
      <vt:lpstr>Tools for Planning</vt:lpstr>
      <vt:lpstr>AJH Counseling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Endorsements</dc:title>
  <dc:creator>Jones, Natalie A (BDJH)</dc:creator>
  <cp:lastModifiedBy>Watson, Shelly D (AJH)</cp:lastModifiedBy>
  <cp:revision>23</cp:revision>
  <cp:lastPrinted>2021-10-05T17:04:35Z</cp:lastPrinted>
  <dcterms:modified xsi:type="dcterms:W3CDTF">2021-10-07T21:17:44Z</dcterms:modified>
</cp:coreProperties>
</file>